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8" r:id="rId5"/>
    <p:sldId id="267" r:id="rId6"/>
    <p:sldId id="259" r:id="rId7"/>
    <p:sldId id="260" r:id="rId8"/>
    <p:sldId id="261" r:id="rId9"/>
    <p:sldId id="263" r:id="rId10"/>
    <p:sldId id="266" r:id="rId11"/>
    <p:sldId id="270" r:id="rId12"/>
    <p:sldId id="264" r:id="rId13"/>
    <p:sldId id="265" r:id="rId14"/>
    <p:sldId id="269" r:id="rId15"/>
    <p:sldId id="272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valya81@mail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maousosh2.ru/uchaschimsya/dlya-starsheklassnikov-10-11-klassy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0390" y="790303"/>
            <a:ext cx="8915399" cy="2262781"/>
          </a:xfrm>
        </p:spPr>
        <p:txBody>
          <a:bodyPr/>
          <a:lstStyle/>
          <a:p>
            <a:pPr algn="ctr"/>
            <a:r>
              <a:rPr lang="ru-RU" b="1" dirty="0" smtClean="0"/>
              <a:t>СТАРШАЯ ШКОЛА</a:t>
            </a:r>
            <a:br>
              <a:rPr lang="ru-RU" b="1" dirty="0" smtClean="0"/>
            </a:br>
            <a:r>
              <a:rPr lang="ru-RU" b="1" dirty="0" smtClean="0"/>
              <a:t>10-11 КЛАСС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89213" y="4153989"/>
            <a:ext cx="8915399" cy="1749673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Валентина Вячеславовна </a:t>
            </a:r>
            <a:r>
              <a:rPr lang="ru-RU" dirty="0" err="1" smtClean="0"/>
              <a:t>Ошмарина</a:t>
            </a:r>
            <a:endParaRPr lang="ru-RU" dirty="0" smtClean="0"/>
          </a:p>
          <a:p>
            <a:pPr algn="r"/>
            <a:r>
              <a:rPr lang="ru-RU" dirty="0" smtClean="0"/>
              <a:t>Заместитель директора по УВР</a:t>
            </a:r>
          </a:p>
          <a:p>
            <a:pPr algn="r"/>
            <a:r>
              <a:rPr lang="en-US" dirty="0" smtClean="0">
                <a:hlinkClick r:id="rId2"/>
              </a:rPr>
              <a:t>valya81@mail.ru</a:t>
            </a:r>
            <a:endParaRPr lang="en-US" dirty="0" smtClean="0"/>
          </a:p>
          <a:p>
            <a:pPr algn="r"/>
            <a:r>
              <a:rPr lang="en-US" dirty="0" smtClean="0"/>
              <a:t>89223861616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054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7989" y="624110"/>
            <a:ext cx="9636623" cy="1280890"/>
          </a:xfrm>
        </p:spPr>
        <p:txBody>
          <a:bodyPr/>
          <a:lstStyle/>
          <a:p>
            <a:pPr algn="ctr"/>
            <a:r>
              <a:rPr lang="ru-RU" b="1" dirty="0" smtClean="0"/>
              <a:t>Положение об ИУП старшеклассника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43737" y="1486988"/>
            <a:ext cx="9764486" cy="4704805"/>
          </a:xfrm>
        </p:spPr>
        <p:txBody>
          <a:bodyPr>
            <a:noAutofit/>
          </a:bodyPr>
          <a:lstStyle/>
          <a:p>
            <a:r>
              <a:rPr lang="ru-RU" sz="2400" dirty="0" smtClean="0"/>
              <a:t>Обязательные предметы: </a:t>
            </a:r>
            <a:r>
              <a:rPr lang="ru-RU" sz="2400" b="1" dirty="0" smtClean="0"/>
              <a:t>русский язык, родной русский язык, литература, математика, иностранный язык, история (Россия в мире), физическая культура, ОБЖ, астрономия (11 класс), индивидуальный проект</a:t>
            </a:r>
          </a:p>
          <a:p>
            <a:r>
              <a:rPr lang="ru-RU" sz="2400" dirty="0" smtClean="0"/>
              <a:t>всего</a:t>
            </a:r>
            <a:r>
              <a:rPr lang="ru-RU" sz="2400" b="1" dirty="0" smtClean="0"/>
              <a:t>12</a:t>
            </a:r>
            <a:r>
              <a:rPr lang="ru-RU" sz="2400" dirty="0" smtClean="0"/>
              <a:t> предметов, из них </a:t>
            </a:r>
            <a:r>
              <a:rPr lang="ru-RU" sz="2400" b="1" dirty="0" smtClean="0"/>
              <a:t>3-4 </a:t>
            </a:r>
            <a:r>
              <a:rPr lang="ru-RU" sz="2400" dirty="0" smtClean="0"/>
              <a:t>предмета на углубленном уровне (37 часов в неделю)</a:t>
            </a:r>
          </a:p>
          <a:p>
            <a:r>
              <a:rPr lang="ru-RU" sz="2400" dirty="0" smtClean="0"/>
              <a:t>Можно поменять профиль 1 раз в середине 10 класса (конец декабря, начало января – рефлексивная сессия)</a:t>
            </a:r>
          </a:p>
          <a:p>
            <a:r>
              <a:rPr lang="ru-RU" sz="2400" dirty="0" smtClean="0"/>
              <a:t>Условия – самостоятельно освоить пройденный материал и сдать преподавателю профильного предмета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042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8970" y="219161"/>
            <a:ext cx="9150584" cy="1280890"/>
          </a:xfrm>
        </p:spPr>
        <p:txBody>
          <a:bodyPr/>
          <a:lstStyle/>
          <a:p>
            <a:r>
              <a:rPr lang="ru-RU" b="1" dirty="0"/>
              <a:t>Положение об ИУП старшеклассника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5018" t="15938" r="7665" b="13571"/>
          <a:stretch/>
        </p:blipFill>
        <p:spPr>
          <a:xfrm>
            <a:off x="248195" y="992777"/>
            <a:ext cx="11684762" cy="553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32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62475" y="1859260"/>
            <a:ext cx="1251529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699831"/>
              </p:ext>
            </p:extLst>
          </p:nvPr>
        </p:nvGraphicFramePr>
        <p:xfrm>
          <a:off x="558750" y="178227"/>
          <a:ext cx="11341896" cy="673926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02174">
                  <a:extLst>
                    <a:ext uri="{9D8B030D-6E8A-4147-A177-3AD203B41FA5}">
                      <a16:colId xmlns:a16="http://schemas.microsoft.com/office/drawing/2014/main" val="773769178"/>
                    </a:ext>
                  </a:extLst>
                </a:gridCol>
                <a:gridCol w="3002174">
                  <a:extLst>
                    <a:ext uri="{9D8B030D-6E8A-4147-A177-3AD203B41FA5}">
                      <a16:colId xmlns:a16="http://schemas.microsoft.com/office/drawing/2014/main" val="2164057869"/>
                    </a:ext>
                  </a:extLst>
                </a:gridCol>
                <a:gridCol w="2891564">
                  <a:extLst>
                    <a:ext uri="{9D8B030D-6E8A-4147-A177-3AD203B41FA5}">
                      <a16:colId xmlns:a16="http://schemas.microsoft.com/office/drawing/2014/main" val="1779710017"/>
                    </a:ext>
                  </a:extLst>
                </a:gridCol>
                <a:gridCol w="2445984">
                  <a:extLst>
                    <a:ext uri="{9D8B030D-6E8A-4147-A177-3AD203B41FA5}">
                      <a16:colId xmlns:a16="http://schemas.microsoft.com/office/drawing/2014/main" val="1367375646"/>
                    </a:ext>
                  </a:extLst>
                </a:gridCol>
              </a:tblGrid>
              <a:tr h="4230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Профиль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022" marR="53022" marT="0" marB="0" anchor="b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effectLst/>
                        </a:rPr>
                        <a:t>Технологический</a:t>
                      </a:r>
                      <a:endParaRPr lang="ru-RU" sz="20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022" marR="53022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437880"/>
                  </a:ext>
                </a:extLst>
              </a:tr>
              <a:tr h="500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Направление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022" marR="5302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Инженерно-техническое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022" marR="530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IT-технологии и программирование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022" marR="530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технологическое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022" marR="53022" marT="0" marB="0"/>
                </a:tc>
                <a:extLst>
                  <a:ext uri="{0D108BD9-81ED-4DB2-BD59-A6C34878D82A}">
                    <a16:rowId xmlns:a16="http://schemas.microsoft.com/office/drawing/2014/main" val="1668496735"/>
                  </a:ext>
                </a:extLst>
              </a:tr>
              <a:tr h="21846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Перечень направлений профессионального  образования, входящих в профильное направление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022" marR="530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Инженер – конструктор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Электроэнергетика и электротехника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Горно-нефтяное дело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Строительство и архитектура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Транспорт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022" marR="530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IT – специалист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Программная инженерия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Информатика и вычислительная техника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Прикладная математики и информатика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Информационные системы и технологии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022" marR="530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Биоинформатика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022" marR="53022" marT="0" marB="0" anchor="ctr"/>
                </a:tc>
                <a:extLst>
                  <a:ext uri="{0D108BD9-81ED-4DB2-BD59-A6C34878D82A}">
                    <a16:rowId xmlns:a16="http://schemas.microsoft.com/office/drawing/2014/main" val="2516583128"/>
                  </a:ext>
                </a:extLst>
              </a:tr>
              <a:tr h="278021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Предметы на углубленном уровне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(ЕГЭ для поступления)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022" marR="530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математика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022" marR="530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математика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022" marR="530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математика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022" marR="53022" marT="0" marB="0"/>
                </a:tc>
                <a:extLst>
                  <a:ext uri="{0D108BD9-81ED-4DB2-BD59-A6C34878D82A}">
                    <a16:rowId xmlns:a16="http://schemas.microsoft.com/office/drawing/2014/main" val="2790972159"/>
                  </a:ext>
                </a:extLst>
              </a:tr>
              <a:tr h="2538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физика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022" marR="530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физика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022" marR="530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информатика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022" marR="53022" marT="0" marB="0"/>
                </a:tc>
                <a:extLst>
                  <a:ext uri="{0D108BD9-81ED-4DB2-BD59-A6C34878D82A}">
                    <a16:rowId xmlns:a16="http://schemas.microsoft.com/office/drawing/2014/main" val="2221894255"/>
                  </a:ext>
                </a:extLst>
              </a:tr>
              <a:tr h="2538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информатика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022" marR="530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информатика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022" marR="530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биология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022" marR="53022" marT="0" marB="0"/>
                </a:tc>
                <a:extLst>
                  <a:ext uri="{0D108BD9-81ED-4DB2-BD59-A6C34878D82A}">
                    <a16:rowId xmlns:a16="http://schemas.microsoft.com/office/drawing/2014/main" val="2334706231"/>
                  </a:ext>
                </a:extLst>
              </a:tr>
              <a:tr h="2780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022" marR="530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английский язык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022" marR="530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022" marR="53022" marT="0" marB="0"/>
                </a:tc>
                <a:extLst>
                  <a:ext uri="{0D108BD9-81ED-4DB2-BD59-A6C34878D82A}">
                    <a16:rowId xmlns:a16="http://schemas.microsoft.com/office/drawing/2014/main" val="1250035234"/>
                  </a:ext>
                </a:extLst>
              </a:tr>
              <a:tr h="9434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Элективы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022" marR="530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Проблемные вопросы математики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022" marR="530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Проблемные вопросы математики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Программирование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022" marR="530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Проблемные вопросы математики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Программирование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022" marR="53022" marT="0" marB="0"/>
                </a:tc>
                <a:extLst>
                  <a:ext uri="{0D108BD9-81ED-4DB2-BD59-A6C34878D82A}">
                    <a16:rowId xmlns:a16="http://schemas.microsoft.com/office/drawing/2014/main" val="3107272479"/>
                  </a:ext>
                </a:extLst>
              </a:tr>
              <a:tr h="10187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Курсы внеурочной деятельности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022" marR="5302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Инженерная графика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3D моделирование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022" marR="530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Инженерная графика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Робототехника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IT английский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3D моделирование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022" marR="530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Робототехника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022" marR="53022" marT="0" marB="0"/>
                </a:tc>
                <a:extLst>
                  <a:ext uri="{0D108BD9-81ED-4DB2-BD59-A6C34878D82A}">
                    <a16:rowId xmlns:a16="http://schemas.microsoft.com/office/drawing/2014/main" val="3677265702"/>
                  </a:ext>
                </a:extLst>
              </a:tr>
              <a:tr h="2546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022" marR="53022" marT="0" marB="0" anchor="b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Индивидуальный проект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022" marR="5302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68039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559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2640838"/>
              </p:ext>
            </p:extLst>
          </p:nvPr>
        </p:nvGraphicFramePr>
        <p:xfrm>
          <a:off x="248194" y="70701"/>
          <a:ext cx="11700728" cy="672705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0348">
                  <a:extLst>
                    <a:ext uri="{9D8B030D-6E8A-4147-A177-3AD203B41FA5}">
                      <a16:colId xmlns:a16="http://schemas.microsoft.com/office/drawing/2014/main" val="2256511183"/>
                    </a:ext>
                  </a:extLst>
                </a:gridCol>
                <a:gridCol w="1909210">
                  <a:extLst>
                    <a:ext uri="{9D8B030D-6E8A-4147-A177-3AD203B41FA5}">
                      <a16:colId xmlns:a16="http://schemas.microsoft.com/office/drawing/2014/main" val="1803962341"/>
                    </a:ext>
                  </a:extLst>
                </a:gridCol>
                <a:gridCol w="2058557">
                  <a:extLst>
                    <a:ext uri="{9D8B030D-6E8A-4147-A177-3AD203B41FA5}">
                      <a16:colId xmlns:a16="http://schemas.microsoft.com/office/drawing/2014/main" val="3597081718"/>
                    </a:ext>
                  </a:extLst>
                </a:gridCol>
                <a:gridCol w="1539725">
                  <a:extLst>
                    <a:ext uri="{9D8B030D-6E8A-4147-A177-3AD203B41FA5}">
                      <a16:colId xmlns:a16="http://schemas.microsoft.com/office/drawing/2014/main" val="4245513425"/>
                    </a:ext>
                  </a:extLst>
                </a:gridCol>
                <a:gridCol w="439978">
                  <a:extLst>
                    <a:ext uri="{9D8B030D-6E8A-4147-A177-3AD203B41FA5}">
                      <a16:colId xmlns:a16="http://schemas.microsoft.com/office/drawing/2014/main" val="1861674758"/>
                    </a:ext>
                  </a:extLst>
                </a:gridCol>
                <a:gridCol w="2041965">
                  <a:extLst>
                    <a:ext uri="{9D8B030D-6E8A-4147-A177-3AD203B41FA5}">
                      <a16:colId xmlns:a16="http://schemas.microsoft.com/office/drawing/2014/main" val="1426994827"/>
                    </a:ext>
                  </a:extLst>
                </a:gridCol>
                <a:gridCol w="403499">
                  <a:extLst>
                    <a:ext uri="{9D8B030D-6E8A-4147-A177-3AD203B41FA5}">
                      <a16:colId xmlns:a16="http://schemas.microsoft.com/office/drawing/2014/main" val="1010562031"/>
                    </a:ext>
                  </a:extLst>
                </a:gridCol>
                <a:gridCol w="1595118">
                  <a:extLst>
                    <a:ext uri="{9D8B030D-6E8A-4147-A177-3AD203B41FA5}">
                      <a16:colId xmlns:a16="http://schemas.microsoft.com/office/drawing/2014/main" val="562149237"/>
                    </a:ext>
                  </a:extLst>
                </a:gridCol>
                <a:gridCol w="661506">
                  <a:extLst>
                    <a:ext uri="{9D8B030D-6E8A-4147-A177-3AD203B41FA5}">
                      <a16:colId xmlns:a16="http://schemas.microsoft.com/office/drawing/2014/main" val="1975732128"/>
                    </a:ext>
                  </a:extLst>
                </a:gridCol>
                <a:gridCol w="903368">
                  <a:extLst>
                    <a:ext uri="{9D8B030D-6E8A-4147-A177-3AD203B41FA5}">
                      <a16:colId xmlns:a16="http://schemas.microsoft.com/office/drawing/2014/main" val="1556942001"/>
                    </a:ext>
                  </a:extLst>
                </a:gridCol>
                <a:gridCol w="38727">
                  <a:extLst>
                    <a:ext uri="{9D8B030D-6E8A-4147-A177-3AD203B41FA5}">
                      <a16:colId xmlns:a16="http://schemas.microsoft.com/office/drawing/2014/main" val="3708037594"/>
                    </a:ext>
                  </a:extLst>
                </a:gridCol>
                <a:gridCol w="38727">
                  <a:extLst>
                    <a:ext uri="{9D8B030D-6E8A-4147-A177-3AD203B41FA5}">
                      <a16:colId xmlns:a16="http://schemas.microsoft.com/office/drawing/2014/main" val="1552688447"/>
                    </a:ext>
                  </a:extLst>
                </a:gridCol>
              </a:tblGrid>
              <a:tr h="145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">
                          <a:effectLst/>
                        </a:rPr>
                        <a:t> </a:t>
                      </a:r>
                      <a:endParaRPr lang="ru-RU" sz="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3327" marR="133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Профиль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40" marR="740" marT="740" marB="0" anchor="b"/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</a:rPr>
                        <a:t>Естественно-научный</a:t>
                      </a:r>
                      <a:endParaRPr lang="ru-RU" sz="18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3327" marR="1332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1371707"/>
                  </a:ext>
                </a:extLst>
              </a:tr>
              <a:tr h="4771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</a:rPr>
                        <a:t> </a:t>
                      </a:r>
                      <a:endParaRPr lang="ru-RU" sz="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3327" marR="133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Направление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40" marR="740" marT="74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Медико</a:t>
                      </a:r>
                      <a:r>
                        <a:rPr lang="ru-RU" sz="1200" dirty="0">
                          <a:effectLst/>
                        </a:rPr>
                        <a:t> -фармацевтическое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40" marR="740" marT="74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Биоинженерия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3327" marR="13327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Химико -технологическое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40" marR="740" marT="740" marB="0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40" marR="740" marT="74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Психолого -логопедическое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40" marR="740" marT="740" marB="0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40" marR="740" marT="740" marB="0" anchor="b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Технологическое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40" marR="740" marT="74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67691090"/>
                  </a:ext>
                </a:extLst>
              </a:tr>
              <a:tr h="27981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</a:rPr>
                        <a:t> </a:t>
                      </a:r>
                      <a:endParaRPr lang="ru-RU" sz="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3327" marR="133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Перечень направлений профессионального  образования, входящих в профильное направление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40" marR="740" marT="7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Медицина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Микробиология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Фармацевтика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Пищевая промышленность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Зоотехния и ветеринария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40" marR="740" marT="7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Биоинженерия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3327" marR="13327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Фундаментальная и прикладная химия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Химическая технология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Нефтегазовое дело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Химия и технология полимеров и композиционных материалов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40" marR="740" marT="74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40" marR="740" marT="74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Логопедия и дефектология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Психология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Клиническая психология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Биология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40" marR="740" marT="74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40" marR="740" marT="74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Сестринское дело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Фармация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Стоматология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Акушерство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Тренер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Адаптивная физкультура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Спортивный   менеджмент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40" marR="740" marT="74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40413396"/>
                  </a:ext>
                </a:extLst>
              </a:tr>
              <a:tr h="2942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</a:rPr>
                        <a:t> </a:t>
                      </a:r>
                      <a:endParaRPr lang="ru-RU" sz="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3327" marR="13327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Предметы на углубленном уровне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(ЕГЭ для поступления)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40" marR="740" marT="7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Биология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40" marR="740" marT="7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Биология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3327" marR="13327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Химия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40" marR="740" marT="74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40" marR="740" marT="74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Биология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40" marR="740" marT="74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40" marR="740" marT="74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Биология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40" marR="740" marT="74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11804671"/>
                  </a:ext>
                </a:extLst>
              </a:tr>
              <a:tr h="3581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</a:rPr>
                        <a:t> </a:t>
                      </a:r>
                      <a:endParaRPr lang="ru-RU" sz="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3327" marR="13327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Химия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40" marR="740" marT="7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Информатика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3327" marR="13327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Математика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40" marR="740" marT="74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40" marR="740" marT="74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Математика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40" marR="740" marT="74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40" marR="740" marT="74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Математика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40" marR="740" marT="74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34831156"/>
                  </a:ext>
                </a:extLst>
              </a:tr>
              <a:tr h="893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</a:rPr>
                        <a:t> </a:t>
                      </a:r>
                      <a:endParaRPr lang="ru-RU" sz="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3327" marR="13327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Математика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40" marR="740" marT="7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Математика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3327" marR="13327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Физика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40" marR="740" marT="74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40" marR="740" marT="74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Обществознание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(экономика и право)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40" marR="740" marT="74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40" marR="740" marT="74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Обществознание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(экономика и право)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40" marR="740" marT="74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33226604"/>
                  </a:ext>
                </a:extLst>
              </a:tr>
              <a:tr h="752019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Элективы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3327" marR="1332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Формы и уровни жизни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Проблемные вопросы химии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Проблемные вопросы математики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Программирование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Финансовая грамотность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3327" marR="1332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" dirty="0">
                          <a:effectLst/>
                        </a:rPr>
                        <a:t> </a:t>
                      </a:r>
                      <a:endParaRPr lang="ru-RU" sz="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77767498"/>
                  </a:ext>
                </a:extLst>
              </a:tr>
              <a:tr h="436423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Курсы внеурочной деятельности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3327" marR="13327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Я - медик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3327" marR="13327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Робототехника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3327" marR="1332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Химическая лаборатория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3327" marR="1332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Я - психолог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3327" marR="1332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Я - тренер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3327" marR="13327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dirty="0">
                          <a:effectLst/>
                        </a:rPr>
                        <a:t> </a:t>
                      </a:r>
                      <a:endParaRPr lang="ru-RU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81209"/>
                  </a:ext>
                </a:extLst>
              </a:tr>
              <a:tr h="5678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3327" marR="13327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Индивидуальный проект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3327" marR="1332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44442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100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622388"/>
              </p:ext>
            </p:extLst>
          </p:nvPr>
        </p:nvGraphicFramePr>
        <p:xfrm>
          <a:off x="352698" y="130628"/>
          <a:ext cx="11599817" cy="663593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5263">
                  <a:extLst>
                    <a:ext uri="{9D8B030D-6E8A-4147-A177-3AD203B41FA5}">
                      <a16:colId xmlns:a16="http://schemas.microsoft.com/office/drawing/2014/main" val="3669148496"/>
                    </a:ext>
                  </a:extLst>
                </a:gridCol>
                <a:gridCol w="1643195">
                  <a:extLst>
                    <a:ext uri="{9D8B030D-6E8A-4147-A177-3AD203B41FA5}">
                      <a16:colId xmlns:a16="http://schemas.microsoft.com/office/drawing/2014/main" val="2594098166"/>
                    </a:ext>
                  </a:extLst>
                </a:gridCol>
                <a:gridCol w="2562021">
                  <a:extLst>
                    <a:ext uri="{9D8B030D-6E8A-4147-A177-3AD203B41FA5}">
                      <a16:colId xmlns:a16="http://schemas.microsoft.com/office/drawing/2014/main" val="2431828211"/>
                    </a:ext>
                  </a:extLst>
                </a:gridCol>
                <a:gridCol w="2665856">
                  <a:extLst>
                    <a:ext uri="{9D8B030D-6E8A-4147-A177-3AD203B41FA5}">
                      <a16:colId xmlns:a16="http://schemas.microsoft.com/office/drawing/2014/main" val="274562239"/>
                    </a:ext>
                  </a:extLst>
                </a:gridCol>
                <a:gridCol w="4563482">
                  <a:extLst>
                    <a:ext uri="{9D8B030D-6E8A-4147-A177-3AD203B41FA5}">
                      <a16:colId xmlns:a16="http://schemas.microsoft.com/office/drawing/2014/main" val="1562679927"/>
                    </a:ext>
                  </a:extLst>
                </a:gridCol>
              </a:tblGrid>
              <a:tr h="3377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9548" marR="595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Профиль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14" marR="5514" marT="5514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</a:rPr>
                        <a:t>Социально-экономический</a:t>
                      </a:r>
                      <a:endParaRPr lang="ru-RU" sz="18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14" marR="5514" marT="5514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0315653"/>
                  </a:ext>
                </a:extLst>
              </a:tr>
              <a:tr h="3327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9548" marR="595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направление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14" marR="5514" marT="551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экономическое 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14" marR="5514" marT="551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экономическое 2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14" marR="5514" marT="551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технологическое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14" marR="5514" marT="5514" marB="0"/>
                </a:tc>
                <a:extLst>
                  <a:ext uri="{0D108BD9-81ED-4DB2-BD59-A6C34878D82A}">
                    <a16:rowId xmlns:a16="http://schemas.microsoft.com/office/drawing/2014/main" val="2716626973"/>
                  </a:ext>
                </a:extLst>
              </a:tr>
              <a:tr h="31397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9548" marR="595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Перечень направлений профессионального  образования, входящих в профильное направление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14" marR="5514" marT="551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Экономика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Экономическая безопасность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Менеджмент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Управление персоналом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Государственное муниципальное управление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Сервис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Социология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Бизнес информатика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14" marR="5514" marT="551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Реклама и связи с общественностью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Гостиничное дело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Таможенное дело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Правовое обеспечение национальной безопасности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14" marR="5514" marT="551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Банковское дело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Издательское дело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Секретарь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Экономика и бухгалтерский учет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Маркетинг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Туризм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Реклама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14" marR="5514" marT="5514" marB="0" anchor="ctr"/>
                </a:tc>
                <a:extLst>
                  <a:ext uri="{0D108BD9-81ED-4DB2-BD59-A6C34878D82A}">
                    <a16:rowId xmlns:a16="http://schemas.microsoft.com/office/drawing/2014/main" val="1768753513"/>
                  </a:ext>
                </a:extLst>
              </a:tr>
              <a:tr h="364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9548" marR="59548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Предметы на углубленном уровне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(ЕГЭ для поступления)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14" marR="5514" marT="551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Математика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14" marR="5514" marT="551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Математика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14" marR="5514" marT="551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Математика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14" marR="5514" marT="5514" marB="0" anchor="ctr"/>
                </a:tc>
                <a:extLst>
                  <a:ext uri="{0D108BD9-81ED-4DB2-BD59-A6C34878D82A}">
                    <a16:rowId xmlns:a16="http://schemas.microsoft.com/office/drawing/2014/main" val="1180357100"/>
                  </a:ext>
                </a:extLst>
              </a:tr>
              <a:tr h="5142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9548" marR="59548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Обществознание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(экономика и право)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14" marR="5514" marT="551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Обществознание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(экономика и право)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14" marR="5514" marT="551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Обществознание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(экономика и право)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14" marR="5514" marT="5514" marB="0" anchor="ctr"/>
                </a:tc>
                <a:extLst>
                  <a:ext uri="{0D108BD9-81ED-4DB2-BD59-A6C34878D82A}">
                    <a16:rowId xmlns:a16="http://schemas.microsoft.com/office/drawing/2014/main" val="199857536"/>
                  </a:ext>
                </a:extLst>
              </a:tr>
              <a:tr h="4233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9548" marR="59548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14" marR="5514" marT="551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Иностранный язык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14" marR="5514" marT="551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14" marR="5514" marT="5514" marB="0" anchor="ctr"/>
                </a:tc>
                <a:extLst>
                  <a:ext uri="{0D108BD9-81ED-4DB2-BD59-A6C34878D82A}">
                    <a16:rowId xmlns:a16="http://schemas.microsoft.com/office/drawing/2014/main" val="202013985"/>
                  </a:ext>
                </a:extLst>
              </a:tr>
              <a:tr h="50803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Элективы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9548" marR="5954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Проблемные вопросы математики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Финансовая грамотность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9548" marR="5954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5463066"/>
                  </a:ext>
                </a:extLst>
              </a:tr>
              <a:tr h="77060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Курсы внеурочной деятельности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9548" marR="5954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Менеджмент управления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Бизнес проект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9548" marR="5954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6937102"/>
                  </a:ext>
                </a:extLst>
              </a:tr>
              <a:tr h="24545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9548" marR="59548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Индивидуальный проект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9548" marR="5954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2846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16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3700" y="236234"/>
            <a:ext cx="9672838" cy="551547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Важно быть готовым к обучению в старшей школе!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023" y="1108889"/>
            <a:ext cx="11247120" cy="5114388"/>
          </a:xfrm>
        </p:spPr>
        <p:txBody>
          <a:bodyPr>
            <a:noAutofit/>
          </a:bodyPr>
          <a:lstStyle/>
          <a:p>
            <a:r>
              <a:rPr lang="ru-RU" sz="1400" dirty="0"/>
              <a:t>умение </a:t>
            </a:r>
            <a:r>
              <a:rPr lang="ru-RU" sz="1400" b="1" i="1" dirty="0"/>
              <a:t>самостоятельно</a:t>
            </a:r>
            <a:r>
              <a:rPr lang="ru-RU" sz="1400" dirty="0"/>
              <a:t> определять цели деятельности и составлять планы деятельности; </a:t>
            </a:r>
            <a:r>
              <a:rPr lang="ru-RU" sz="1400" b="1" i="1" dirty="0"/>
              <a:t>самостоятельно </a:t>
            </a:r>
            <a:r>
              <a:rPr lang="ru-RU" sz="1400" dirty="0"/>
              <a:t>осуществлять, контролировать и корректировать деятельность; использовать все возможные ресурсы для достижения поставленных целей и реализации планов деятельности; выбирать успешные стратегии в различных ситуациях;</a:t>
            </a:r>
          </a:p>
          <a:p>
            <a:r>
              <a:rPr lang="ru-RU" sz="1400" dirty="0"/>
              <a:t>умение продуктивно общаться и взаимодействовать в процессе совместной деятельности, учитывать позиции других участников деятельности, эффективно разрешать конфликты;</a:t>
            </a:r>
          </a:p>
          <a:p>
            <a:r>
              <a:rPr lang="ru-RU" sz="1400" dirty="0"/>
              <a:t>владение навыками познавательной, учебно-исследовательской и проектной деятельности, навыками разрешения проблем; способность и готовность к самостоятельному поиску методов решения практических задач, применению различных методов познания;</a:t>
            </a:r>
          </a:p>
          <a:p>
            <a:r>
              <a:rPr lang="ru-RU" sz="1400" dirty="0"/>
              <a:t>готовность и способность к </a:t>
            </a:r>
            <a:r>
              <a:rPr lang="ru-RU" sz="1400" b="1" i="1" dirty="0"/>
              <a:t>самостоятельной </a:t>
            </a:r>
            <a:r>
              <a:rPr lang="ru-RU" sz="1400" dirty="0"/>
              <a:t>информационно-познавательной деятельности, владение навыками получения необходимой информации из словарей разных типов, умение ориентироваться в различных источниках информации, критически оценивать и интерпретировать информацию, получаемую из различных источников;</a:t>
            </a:r>
          </a:p>
          <a:p>
            <a:r>
              <a:rPr lang="ru-RU" sz="1400" dirty="0"/>
              <a:t>умение использовать средства информационных и коммуникационных технологий (далее - ИКТ) в решении когнитивных, коммуникативных и организационных задач с соблюдением требований эргономики, техники безопасности, гигиены, ресурсосбережения, правовых и этических норм, норм информационной безопасности;</a:t>
            </a:r>
          </a:p>
          <a:p>
            <a:r>
              <a:rPr lang="ru-RU" sz="1400" dirty="0"/>
              <a:t>умение определять назначение и функции различных социальных институтов;</a:t>
            </a:r>
          </a:p>
          <a:p>
            <a:r>
              <a:rPr lang="ru-RU" sz="1400" dirty="0"/>
              <a:t>умение самостоятельно оценивать и принимать решения, определяющие стратегию поведения, с учетом гражданских и нравственных ценностей;</a:t>
            </a:r>
          </a:p>
          <a:p>
            <a:r>
              <a:rPr lang="ru-RU" sz="1400" dirty="0"/>
              <a:t>владение языковыми средствами - </a:t>
            </a:r>
            <a:r>
              <a:rPr lang="ru-RU" sz="1400" b="1" dirty="0"/>
              <a:t>умение ясно, логично и точно излагать свою точку зрения</a:t>
            </a:r>
            <a:r>
              <a:rPr lang="ru-RU" sz="1400" dirty="0"/>
              <a:t>, использовать адекватные языковые средства;</a:t>
            </a:r>
          </a:p>
          <a:p>
            <a:r>
              <a:rPr lang="ru-RU" sz="1400" dirty="0"/>
              <a:t>владение навыками познавательной </a:t>
            </a:r>
            <a:r>
              <a:rPr lang="ru-RU" sz="1400" b="1" dirty="0"/>
              <a:t>рефлексии</a:t>
            </a:r>
            <a:r>
              <a:rPr lang="ru-RU" sz="1400" dirty="0"/>
              <a:t> как осознания совершаемых действий и мыслительных процессов, их результатов и оснований, границ своего знания и незнания, новых познавательных задач и средств их достижения.</a:t>
            </a: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67154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587" y="206099"/>
            <a:ext cx="8911687" cy="62992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Квадрат Декарта</a:t>
            </a:r>
            <a:endParaRPr lang="ru-RU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27678" t="22514" r="25901" b="10155"/>
          <a:stretch/>
        </p:blipFill>
        <p:spPr>
          <a:xfrm>
            <a:off x="2567529" y="836023"/>
            <a:ext cx="7159802" cy="583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02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6173" y="206099"/>
            <a:ext cx="8381233" cy="603798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hlinkClick r:id="rId2"/>
              </a:rPr>
              <a:t>http://maousosh2.ru/uchaschimsya/dlya-starsheklassnikov-10-11-klassy</a:t>
            </a:r>
            <a:r>
              <a:rPr lang="en-US" sz="2400" b="1" dirty="0" smtClean="0">
                <a:hlinkClick r:id="rId2"/>
              </a:rPr>
              <a:t>/</a:t>
            </a:r>
            <a:r>
              <a:rPr lang="en-US" sz="2400" b="1" dirty="0" smtClean="0"/>
              <a:t> 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4615" t="10751" r="2955" b="7288"/>
          <a:stretch/>
        </p:blipFill>
        <p:spPr>
          <a:xfrm>
            <a:off x="796835" y="1368011"/>
            <a:ext cx="11011988" cy="548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82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7443" t="5087" r="11839" b="16410"/>
          <a:stretch/>
        </p:blipFill>
        <p:spPr>
          <a:xfrm>
            <a:off x="180890" y="91441"/>
            <a:ext cx="12011110" cy="656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13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1405" y="545733"/>
            <a:ext cx="8911687" cy="1280890"/>
          </a:xfrm>
        </p:spPr>
        <p:txBody>
          <a:bodyPr/>
          <a:lstStyle/>
          <a:p>
            <a:pPr algn="ctr"/>
            <a:r>
              <a:rPr lang="ru-RU" b="1" dirty="0" smtClean="0"/>
              <a:t>Зачем мне это надо…?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48687" y="1528985"/>
            <a:ext cx="9911942" cy="377762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Я не выбрал, я буду думать…</a:t>
            </a:r>
          </a:p>
          <a:p>
            <a:r>
              <a:rPr lang="ru-RU" sz="2400" dirty="0" smtClean="0"/>
              <a:t>Я пришел в 10 класс, чтобы найти себя и свой профиль….</a:t>
            </a:r>
          </a:p>
          <a:p>
            <a:r>
              <a:rPr lang="ru-RU" sz="2400" dirty="0" smtClean="0"/>
              <a:t>Я пока не знаю, разве нельзя просто отсидеться в 10-11 классе…?</a:t>
            </a:r>
          </a:p>
          <a:p>
            <a:r>
              <a:rPr lang="ru-RU" sz="2400" dirty="0" smtClean="0"/>
              <a:t>А как я должен узнать, кем я хочу быть…?</a:t>
            </a:r>
          </a:p>
          <a:p>
            <a:r>
              <a:rPr lang="ru-RU" sz="2400" dirty="0" smtClean="0"/>
              <a:t>Еще рано точно знать, куда поступать…</a:t>
            </a:r>
          </a:p>
          <a:p>
            <a:endParaRPr lang="ru-RU" sz="2000" dirty="0"/>
          </a:p>
        </p:txBody>
      </p:sp>
      <p:pic>
        <p:nvPicPr>
          <p:cNvPr id="2050" name="Picture 2" descr="https://mtdata.ru/u19/photo6711/20895862242-0/origin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399" y="4391322"/>
            <a:ext cx="4085046" cy="214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46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3657" y="388979"/>
            <a:ext cx="8911687" cy="812804"/>
          </a:xfrm>
        </p:spPr>
        <p:txBody>
          <a:bodyPr/>
          <a:lstStyle/>
          <a:p>
            <a:pPr algn="ctr"/>
            <a:r>
              <a:rPr lang="ru-RU" b="1" dirty="0" smtClean="0"/>
              <a:t>Условия поступления: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14000" y="1389017"/>
            <a:ext cx="8915400" cy="377762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Собеседование в июне с предметной комиссией</a:t>
            </a:r>
          </a:p>
          <a:p>
            <a:pPr marL="0" indent="0">
              <a:buNone/>
            </a:pPr>
            <a:endParaRPr lang="ru-RU" sz="3600" dirty="0" smtClean="0"/>
          </a:p>
          <a:p>
            <a:r>
              <a:rPr lang="ru-RU" sz="3600" dirty="0" smtClean="0"/>
              <a:t>Входная диагностическая работа (распределение по профилям)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745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9154" y="532670"/>
            <a:ext cx="8911687" cy="1280890"/>
          </a:xfrm>
        </p:spPr>
        <p:txBody>
          <a:bodyPr/>
          <a:lstStyle/>
          <a:p>
            <a:pPr algn="ctr"/>
            <a:r>
              <a:rPr lang="ru-RU" b="1" dirty="0" smtClean="0"/>
              <a:t>Профили обучения ФГОС старшей школы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Технологический</a:t>
            </a:r>
          </a:p>
          <a:p>
            <a:r>
              <a:rPr lang="ru-RU" sz="3600" b="1" dirty="0" smtClean="0"/>
              <a:t>Естественно-научный</a:t>
            </a:r>
          </a:p>
          <a:p>
            <a:r>
              <a:rPr lang="ru-RU" sz="3600" b="1" dirty="0" smtClean="0"/>
              <a:t>Социально-экономический</a:t>
            </a:r>
          </a:p>
          <a:p>
            <a:r>
              <a:rPr lang="ru-RU" sz="3600" dirty="0" smtClean="0"/>
              <a:t>Гуманитарный (не реализуется)</a:t>
            </a:r>
            <a:endParaRPr lang="ru-RU" sz="3600" dirty="0" smtClean="0"/>
          </a:p>
          <a:p>
            <a:r>
              <a:rPr lang="ru-RU" sz="3600" dirty="0" smtClean="0"/>
              <a:t>Универсальный </a:t>
            </a:r>
            <a:r>
              <a:rPr lang="ru-RU" sz="3600" dirty="0" smtClean="0"/>
              <a:t>(не реализуется)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45137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8983" y="624110"/>
            <a:ext cx="9845629" cy="81280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Основные документы старшеклассника</a:t>
            </a:r>
            <a:endParaRPr lang="ru-RU" sz="4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58984" y="2531069"/>
            <a:ext cx="98456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600" dirty="0" smtClean="0"/>
              <a:t>Индивидуальная образовательная программа или </a:t>
            </a:r>
            <a:r>
              <a:rPr lang="ru-RU" sz="3600" b="1" dirty="0" smtClean="0">
                <a:solidFill>
                  <a:srgbClr val="FF0000"/>
                </a:solidFill>
              </a:rPr>
              <a:t>ИОП</a:t>
            </a:r>
          </a:p>
          <a:p>
            <a:endParaRPr lang="ru-RU" sz="3600" dirty="0"/>
          </a:p>
          <a:p>
            <a:endParaRPr lang="ru-RU" sz="3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600" dirty="0" smtClean="0"/>
              <a:t>Индивидуальный учебный план или </a:t>
            </a:r>
            <a:r>
              <a:rPr lang="ru-RU" sz="3600" b="1" dirty="0" smtClean="0">
                <a:solidFill>
                  <a:srgbClr val="FF0000"/>
                </a:solidFill>
              </a:rPr>
              <a:t>ИУП </a:t>
            </a:r>
            <a:r>
              <a:rPr lang="ru-RU" sz="3600" b="1" dirty="0" smtClean="0">
                <a:solidFill>
                  <a:srgbClr val="FF0000"/>
                </a:solidFill>
              </a:rPr>
              <a:t>(трёхстороннее </a:t>
            </a:r>
            <a:r>
              <a:rPr lang="ru-RU" sz="3600" b="1" dirty="0" smtClean="0">
                <a:solidFill>
                  <a:srgbClr val="FF0000"/>
                </a:solidFill>
              </a:rPr>
              <a:t>соглашение)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21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6562" y="284476"/>
            <a:ext cx="8911687" cy="786679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/>
              <a:t>ИОП на 10-11 класс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4079" y="953589"/>
            <a:ext cx="10396652" cy="577378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b="1" i="1" dirty="0" smtClean="0"/>
              <a:t>Индивидуальная</a:t>
            </a:r>
            <a:r>
              <a:rPr lang="ru-RU" sz="2400" dirty="0" smtClean="0"/>
              <a:t> образовательная история</a:t>
            </a:r>
          </a:p>
          <a:p>
            <a:pPr>
              <a:spcBef>
                <a:spcPts val="0"/>
              </a:spcBef>
            </a:pPr>
            <a:r>
              <a:rPr lang="ru-RU" sz="2400" dirty="0" smtClean="0"/>
              <a:t>Достижения</a:t>
            </a:r>
          </a:p>
          <a:p>
            <a:pPr>
              <a:spcBef>
                <a:spcPts val="0"/>
              </a:spcBef>
            </a:pPr>
            <a:r>
              <a:rPr lang="ru-RU" sz="2400" dirty="0" smtClean="0"/>
              <a:t>Интересы</a:t>
            </a:r>
          </a:p>
          <a:p>
            <a:pPr>
              <a:spcBef>
                <a:spcPts val="0"/>
              </a:spcBef>
            </a:pPr>
            <a:r>
              <a:rPr lang="ru-RU" sz="2400" dirty="0" smtClean="0"/>
              <a:t>Цель</a:t>
            </a:r>
          </a:p>
          <a:p>
            <a:pPr>
              <a:spcBef>
                <a:spcPts val="0"/>
              </a:spcBef>
            </a:pPr>
            <a:r>
              <a:rPr lang="ru-RU" sz="2400" dirty="0" smtClean="0"/>
              <a:t>Образовательный маршрут, основной и запасной путь поступления</a:t>
            </a:r>
          </a:p>
          <a:p>
            <a:pPr>
              <a:spcBef>
                <a:spcPts val="0"/>
              </a:spcBef>
            </a:pPr>
            <a:r>
              <a:rPr lang="ru-RU" sz="2400" dirty="0" smtClean="0"/>
              <a:t>Шаги по достижению цели (зачетные сессии, </a:t>
            </a:r>
            <a:r>
              <a:rPr lang="ru-RU" sz="2400" dirty="0" err="1" smtClean="0"/>
              <a:t>элективы</a:t>
            </a:r>
            <a:r>
              <a:rPr lang="ru-RU" sz="2400" dirty="0" smtClean="0"/>
              <a:t>, курсы </a:t>
            </a:r>
            <a:r>
              <a:rPr lang="ru-RU" sz="2400" dirty="0"/>
              <a:t>внеурочной </a:t>
            </a:r>
            <a:r>
              <a:rPr lang="ru-RU" sz="2400" dirty="0" smtClean="0"/>
              <a:t>деятельности, конкурсы, вузовские профильные олимпиады, программы абитуриентов, онлайн образование, и др.)</a:t>
            </a:r>
          </a:p>
          <a:p>
            <a:pPr>
              <a:spcBef>
                <a:spcPts val="0"/>
              </a:spcBef>
            </a:pPr>
            <a:r>
              <a:rPr lang="ru-RU" sz="2400" dirty="0" smtClean="0"/>
              <a:t>Образовательные сессии</a:t>
            </a:r>
          </a:p>
          <a:p>
            <a:pPr>
              <a:spcBef>
                <a:spcPts val="0"/>
              </a:spcBef>
            </a:pPr>
            <a:r>
              <a:rPr lang="ru-RU" sz="2400" b="1" i="1" dirty="0" smtClean="0"/>
              <a:t>Индивидуальный</a:t>
            </a:r>
            <a:r>
              <a:rPr lang="ru-RU" sz="2400" dirty="0" smtClean="0"/>
              <a:t> проект</a:t>
            </a:r>
          </a:p>
          <a:p>
            <a:pPr>
              <a:spcBef>
                <a:spcPts val="0"/>
              </a:spcBef>
            </a:pPr>
            <a:r>
              <a:rPr lang="ru-RU" sz="2400" dirty="0" smtClean="0"/>
              <a:t>Профессиональные пробы и практики</a:t>
            </a:r>
          </a:p>
          <a:p>
            <a:pPr>
              <a:spcBef>
                <a:spcPts val="0"/>
              </a:spcBef>
            </a:pPr>
            <a:r>
              <a:rPr lang="ru-RU" sz="2400" b="1" i="1" dirty="0" smtClean="0">
                <a:solidFill>
                  <a:srgbClr val="FF0000"/>
                </a:solidFill>
              </a:rPr>
              <a:t>Индивидуальный </a:t>
            </a:r>
            <a:r>
              <a:rPr lang="ru-RU" sz="2400" dirty="0" smtClean="0">
                <a:solidFill>
                  <a:srgbClr val="FF0000"/>
                </a:solidFill>
              </a:rPr>
              <a:t>учебный план</a:t>
            </a:r>
          </a:p>
          <a:p>
            <a:pPr>
              <a:spcBef>
                <a:spcPts val="0"/>
              </a:spcBef>
            </a:pPr>
            <a:r>
              <a:rPr lang="ru-RU" sz="2400" dirty="0" smtClean="0"/>
              <a:t>Промежуточные итоги обучения (рефлексивные сессии)</a:t>
            </a:r>
          </a:p>
          <a:p>
            <a:pPr>
              <a:spcBef>
                <a:spcPts val="0"/>
              </a:spcBef>
            </a:pPr>
            <a:r>
              <a:rPr lang="ru-RU" sz="2400" b="1" dirty="0" smtClean="0"/>
              <a:t>Сопровождение </a:t>
            </a:r>
            <a:r>
              <a:rPr lang="ru-RU" sz="2400" b="1" dirty="0" err="1" smtClean="0"/>
              <a:t>тьютора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52653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4238" y="297538"/>
            <a:ext cx="8911687" cy="1280890"/>
          </a:xfrm>
        </p:spPr>
        <p:txBody>
          <a:bodyPr/>
          <a:lstStyle/>
          <a:p>
            <a:pPr algn="ctr"/>
            <a:r>
              <a:rPr lang="ru-RU" b="1" dirty="0" smtClean="0"/>
              <a:t>Индивидуальный учебный план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1720" t="24107" r="20752" b="9285"/>
          <a:stretch/>
        </p:blipFill>
        <p:spPr>
          <a:xfrm>
            <a:off x="1738266" y="915608"/>
            <a:ext cx="8949018" cy="582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16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130</TotalTime>
  <Words>845</Words>
  <Application>Microsoft Office PowerPoint</Application>
  <PresentationFormat>Широкоэкранный</PresentationFormat>
  <Paragraphs>252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Century Gothic</vt:lpstr>
      <vt:lpstr>Wingdings 3</vt:lpstr>
      <vt:lpstr>Легкий дым</vt:lpstr>
      <vt:lpstr>СТАРШАЯ ШКОЛА 10-11 КЛАСС</vt:lpstr>
      <vt:lpstr>http://maousosh2.ru/uchaschimsya/dlya-starsheklassnikov-10-11-klassy/ </vt:lpstr>
      <vt:lpstr>Презентация PowerPoint</vt:lpstr>
      <vt:lpstr>Зачем мне это надо…?</vt:lpstr>
      <vt:lpstr>Условия поступления:</vt:lpstr>
      <vt:lpstr>Профили обучения ФГОС старшей школы</vt:lpstr>
      <vt:lpstr>Основные документы старшеклассника</vt:lpstr>
      <vt:lpstr>ИОП на 10-11 класс</vt:lpstr>
      <vt:lpstr>Индивидуальный учебный план</vt:lpstr>
      <vt:lpstr>Положение об ИУП старшеклассника</vt:lpstr>
      <vt:lpstr>Положение об ИУП старшеклассника</vt:lpstr>
      <vt:lpstr>Презентация PowerPoint</vt:lpstr>
      <vt:lpstr>Презентация PowerPoint</vt:lpstr>
      <vt:lpstr>Презентация PowerPoint</vt:lpstr>
      <vt:lpstr>Важно быть готовым к обучению в старшей школе!</vt:lpstr>
      <vt:lpstr>Квадрат Декарта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СТАРШАЯ ШКОЛА 10-11 КЛАСС</dc:title>
  <dc:creator>Ученик</dc:creator>
  <cp:lastModifiedBy>Ученик</cp:lastModifiedBy>
  <cp:revision>16</cp:revision>
  <dcterms:created xsi:type="dcterms:W3CDTF">2021-02-16T16:16:19Z</dcterms:created>
  <dcterms:modified xsi:type="dcterms:W3CDTF">2021-02-28T16:05:24Z</dcterms:modified>
</cp:coreProperties>
</file>