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6" r:id="rId7"/>
    <p:sldId id="267" r:id="rId8"/>
    <p:sldId id="268" r:id="rId9"/>
    <p:sldId id="260" r:id="rId10"/>
    <p:sldId id="261" r:id="rId11"/>
    <p:sldId id="265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Романова" initials="НР" lastIdx="1" clrIdx="0">
    <p:extLst>
      <p:ext uri="{19B8F6BF-5375-455C-9EA6-DF929625EA0E}">
        <p15:presenceInfo xmlns:p15="http://schemas.microsoft.com/office/powerpoint/2012/main" userId="f71291801fcb16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404" autoAdjust="0"/>
  </p:normalViewPr>
  <p:slideViewPr>
    <p:cSldViewPr snapToGrid="0">
      <p:cViewPr>
        <p:scale>
          <a:sx n="75" d="100"/>
          <a:sy n="75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80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2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62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4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45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85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4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361B24-7FF0-483E-8C4C-5EAA8254A008}" type="datetimeFigureOut">
              <a:rPr lang="ru-RU" smtClean="0"/>
              <a:t>03.09.2023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979A85-EED7-4720-9BC4-70F56A9BF3B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lNbdVf1S5RnFDxk6yn8Jpvo8nR-9taWmh2U8X-GOAAREiDVkT7seM8CqkjwXLkNgmIZMF0UsvniMLTfw7iLjevR_yRnEkPp5ZyD1QzzWQbWTKeAvRF3BBfhSu8EZqXZXRv2wKOE50RLckDSQLIjw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300" y="758952"/>
            <a:ext cx="1146810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Образовательная программа дошкольного образования </a:t>
            </a:r>
            <a:r>
              <a:rPr lang="ru-RU" sz="6000" dirty="0" smtClean="0"/>
              <a:t> дошкольного отделения МАОУ СОШ </a:t>
            </a:r>
            <a:r>
              <a:rPr lang="ru-RU" sz="6000" dirty="0" err="1" smtClean="0"/>
              <a:t>НьюТон</a:t>
            </a:r>
            <a:r>
              <a:rPr lang="ru-RU" sz="6000" dirty="0" smtClean="0"/>
              <a:t> г. Чайковского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Краткая презентация </a:t>
            </a:r>
          </a:p>
        </p:txBody>
      </p:sp>
    </p:spTree>
    <p:extLst>
      <p:ext uri="{BB962C8B-B14F-4D97-AF65-F5344CB8AC3E}">
        <p14:creationId xmlns:p14="http://schemas.microsoft.com/office/powerpoint/2010/main" val="22765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Соотношение частей ОП ДО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48408" y="2027999"/>
            <a:ext cx="4348821" cy="167054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Обязательная часть Программы разработана в соответствии с ФГОС ДО и оформлена в виде ссылок на ФОП ДО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5900" y="1845735"/>
            <a:ext cx="6680200" cy="24048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Часть, формируемая участниками образовательных отношений, </a:t>
            </a:r>
            <a:r>
              <a:rPr lang="ru-RU" sz="2400" dirty="0" smtClean="0"/>
              <a:t>представлена парциальными программами и проектами: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- </a:t>
            </a:r>
            <a:r>
              <a:rPr lang="ru-RU" dirty="0" smtClean="0"/>
              <a:t>образовательная программа развития финансовой грамотности дошкольников «Открытия </a:t>
            </a:r>
            <a:r>
              <a:rPr lang="ru-RU" dirty="0" err="1" smtClean="0"/>
              <a:t>Феечки</a:t>
            </a:r>
            <a:r>
              <a:rPr lang="ru-RU" dirty="0" smtClean="0"/>
              <a:t> Копеечки»,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- </a:t>
            </a:r>
            <a:r>
              <a:rPr lang="ru-RU" dirty="0" smtClean="0"/>
              <a:t>мультимедийный просветительский проект «Пермский край – великий и многоликий»,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- «Искусство созидать».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1287226" y="3598164"/>
            <a:ext cx="648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1629294" y="4463780"/>
            <a:ext cx="3815543" cy="8729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менее 60% от общего объема программы</a:t>
            </a: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6571211" y="4746706"/>
            <a:ext cx="6954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7007860" y="5493021"/>
            <a:ext cx="3815543" cy="8627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более 40 % от общего объема программы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Взаимодействие педагогического коллектива с семьями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8" y="2097157"/>
            <a:ext cx="10432113" cy="3965713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>
                <a:solidFill>
                  <a:schemeClr val="accent1"/>
                </a:solidFill>
              </a:rPr>
              <a:t>Основная цель</a:t>
            </a:r>
            <a:r>
              <a:rPr lang="ru-RU" sz="3000" dirty="0">
                <a:solidFill>
                  <a:schemeClr val="accent1"/>
                </a:solidFill>
              </a:rPr>
              <a:t> </a:t>
            </a:r>
            <a:r>
              <a:rPr lang="ru-RU" sz="3000" dirty="0"/>
              <a:t>взаимодействия педагогов с семьей –  обеспечить: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психолого-педагогическую поддержку семьи и повышение компетентности родителей в вопросах образования, охраны и укрепления здоровья детей </a:t>
            </a:r>
            <a:r>
              <a:rPr lang="ru-RU" sz="2800" dirty="0" smtClean="0"/>
              <a:t> </a:t>
            </a:r>
            <a:r>
              <a:rPr lang="ru-RU" sz="2800" dirty="0"/>
              <a:t>раннего и дошкольного возрастов;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единства подходов к воспитанию и обучению детей в условиях </a:t>
            </a:r>
            <a:r>
              <a:rPr lang="ru-RU" sz="2800" dirty="0" smtClean="0"/>
              <a:t>детского сада</a:t>
            </a:r>
            <a:r>
              <a:rPr lang="ru-RU" sz="2800" dirty="0" smtClean="0"/>
              <a:t> </a:t>
            </a:r>
            <a:r>
              <a:rPr lang="ru-RU" sz="2800" dirty="0"/>
              <a:t>и семьи;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повышение воспитательного потенциала </a:t>
            </a:r>
            <a:r>
              <a:rPr lang="ru-RU" sz="2800" dirty="0" smtClean="0"/>
              <a:t>семьи.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3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Взаимодействие педагогического коллектива с семьями воспитанников ДОО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2452" y="1845733"/>
            <a:ext cx="9956479" cy="440543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основу совместной деятельности семьи и </a:t>
            </a:r>
            <a:r>
              <a:rPr lang="ru-RU" sz="2800" dirty="0" smtClean="0"/>
              <a:t>детского сада</a:t>
            </a:r>
            <a:r>
              <a:rPr lang="ru-RU" sz="2800" dirty="0" smtClean="0"/>
              <a:t> </a:t>
            </a:r>
            <a:r>
              <a:rPr lang="ru-RU" sz="2800" dirty="0"/>
              <a:t>заложены следующие </a:t>
            </a:r>
            <a:r>
              <a:rPr lang="ru-RU" sz="2800" b="1" dirty="0">
                <a:solidFill>
                  <a:schemeClr val="accent1"/>
                </a:solidFill>
              </a:rPr>
              <a:t>принципы</a:t>
            </a:r>
            <a:r>
              <a:rPr lang="ru-RU" sz="2800" dirty="0"/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приоритет семьи в воспитании, обучении и развитии ребенка;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открытость;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взаимное доверие, уважение и доброжелательность во взаимоотношениях педагогов и родителей;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/>
              <a:t>индивидуально-дифференцированный подход к каждой семье;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800" dirty="0" err="1"/>
              <a:t>в</a:t>
            </a:r>
            <a:r>
              <a:rPr lang="ru-RU" sz="2800" dirty="0" err="1" smtClean="0"/>
              <a:t>озрастосообразность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Направления работы с </a:t>
            </a:r>
            <a:r>
              <a:rPr lang="ru-RU" sz="4400" b="1" dirty="0" smtClean="0"/>
              <a:t>семьей</a:t>
            </a:r>
            <a:endParaRPr lang="ru-RU" sz="4400" b="1" dirty="0"/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122137" y="3690498"/>
            <a:ext cx="3177778" cy="120949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Диагностико</a:t>
            </a:r>
            <a:r>
              <a:rPr lang="ru-RU" sz="2800" dirty="0"/>
              <a:t>-аналитическое направление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68710" y="2547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4537591" y="3690497"/>
            <a:ext cx="3177778" cy="1209493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800" dirty="0"/>
              <a:t>Просветительское направление</a:t>
            </a:r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8049711" y="3690497"/>
            <a:ext cx="3177778" cy="1209493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800" dirty="0"/>
              <a:t>Консультационное направление</a:t>
            </a:r>
          </a:p>
        </p:txBody>
      </p:sp>
      <p:sp>
        <p:nvSpPr>
          <p:cNvPr id="12" name="Стрелка вниз 6">
            <a:extLst>
              <a:ext uri="{FF2B5EF4-FFF2-40B4-BE49-F238E27FC236}">
                <a16:creationId xmlns:a16="http://schemas.microsoft.com/office/drawing/2014/main" xmlns="" id="{DE3A1961-7BAF-7EF0-3CF4-1BB5BE1EC015}"/>
              </a:ext>
            </a:extLst>
          </p:cNvPr>
          <p:cNvSpPr/>
          <p:nvPr/>
        </p:nvSpPr>
        <p:spPr>
          <a:xfrm>
            <a:off x="5824294" y="25161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3" name="Стрелка вниз 6">
            <a:extLst>
              <a:ext uri="{FF2B5EF4-FFF2-40B4-BE49-F238E27FC236}">
                <a16:creationId xmlns:a16="http://schemas.microsoft.com/office/drawing/2014/main" xmlns="" id="{3E7F79E0-B27E-3FCA-77E4-DA83714F5338}"/>
              </a:ext>
            </a:extLst>
          </p:cNvPr>
          <p:cNvSpPr/>
          <p:nvPr/>
        </p:nvSpPr>
        <p:spPr>
          <a:xfrm>
            <a:off x="9310144" y="2547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428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Основные практические формы взаимодействия с семьей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0311" y="1915038"/>
            <a:ext cx="2477193" cy="76446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/>
              <a:t>Этапы</a:t>
            </a:r>
          </a:p>
        </p:txBody>
      </p:sp>
      <p:sp>
        <p:nvSpPr>
          <p:cNvPr id="5" name="Стрелка вниз 4"/>
          <p:cNvSpPr/>
          <p:nvPr/>
        </p:nvSpPr>
        <p:spPr>
          <a:xfrm rot="4185375">
            <a:off x="3769416" y="17647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1255222" y="1995981"/>
            <a:ext cx="2187931" cy="7644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/>
              <a:t>Знакомство с семьей</a:t>
            </a:r>
          </a:p>
          <a:p>
            <a:pPr algn="ctr"/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 rot="1832813">
            <a:off x="4145325" y="2825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3315966" y="3950654"/>
            <a:ext cx="2477193" cy="1421167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r>
              <a:rPr lang="ru-RU" sz="2400" dirty="0"/>
              <a:t>Информирование родителей о ходе образовательной деятельности</a:t>
            </a:r>
          </a:p>
        </p:txBody>
      </p:sp>
      <p:sp>
        <p:nvSpPr>
          <p:cNvPr id="9" name="Стрелка вниз 8"/>
          <p:cNvSpPr/>
          <p:nvPr/>
        </p:nvSpPr>
        <p:spPr>
          <a:xfrm rot="17528944">
            <a:off x="7385399" y="17647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8197926" y="1995981"/>
            <a:ext cx="2562817" cy="76446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Просвещение </a:t>
            </a:r>
            <a:r>
              <a:rPr lang="ru-RU" sz="2400" dirty="0"/>
              <a:t>родителей</a:t>
            </a:r>
          </a:p>
        </p:txBody>
      </p:sp>
      <p:sp>
        <p:nvSpPr>
          <p:cNvPr id="11" name="Стрелка вниз 10"/>
          <p:cNvSpPr/>
          <p:nvPr/>
        </p:nvSpPr>
        <p:spPr>
          <a:xfrm rot="18918321">
            <a:off x="7039038" y="279959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sz="half" idx="1"/>
          </p:nvPr>
        </p:nvSpPr>
        <p:spPr>
          <a:xfrm>
            <a:off x="6389118" y="3950654"/>
            <a:ext cx="2477193" cy="1421167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r>
              <a:rPr lang="ru-RU" sz="2400" dirty="0"/>
              <a:t>Совместная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125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7184"/>
            <a:ext cx="12193057" cy="68585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410662" y="3418793"/>
            <a:ext cx="4413737" cy="119654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410662" y="5029277"/>
            <a:ext cx="4413736" cy="1318699"/>
          </a:xfrm>
        </p:spPr>
        <p:txBody>
          <a:bodyPr/>
          <a:lstStyle/>
          <a:p>
            <a:pPr algn="ctr"/>
            <a:r>
              <a:rPr lang="ru-RU" sz="2400" dirty="0"/>
              <a:t>утвержден приказом Минобрнауки России</a:t>
            </a:r>
            <a:br>
              <a:rPr lang="ru-RU" sz="2400" dirty="0"/>
            </a:br>
            <a:r>
              <a:rPr lang="ru-RU" sz="2400" dirty="0"/>
              <a:t>от 17.10.2013 № 1155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612892" y="3436481"/>
            <a:ext cx="4413737" cy="117885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Федеральная образовательная программа дошкольного образования </a:t>
            </a:r>
          </a:p>
        </p:txBody>
      </p:sp>
      <p:sp>
        <p:nvSpPr>
          <p:cNvPr id="8" name="Стрелка вниз 7"/>
          <p:cNvSpPr/>
          <p:nvPr/>
        </p:nvSpPr>
        <p:spPr>
          <a:xfrm rot="3042639">
            <a:off x="3223091" y="2155291"/>
            <a:ext cx="484632" cy="89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8679439">
            <a:off x="8183239" y="2163086"/>
            <a:ext cx="484632" cy="894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6462040" y="4941646"/>
            <a:ext cx="4328094" cy="13186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утверждена приказом Минпросвещения России</a:t>
            </a:r>
            <a:br>
              <a:rPr lang="ru-RU" sz="2400" dirty="0"/>
            </a:br>
            <a:r>
              <a:rPr lang="ru-RU" sz="2400" dirty="0"/>
              <a:t>от 25.11.2022 № 1028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1A6E14-7C94-BFA7-9762-00BBD32D4C0B}"/>
              </a:ext>
            </a:extLst>
          </p:cNvPr>
          <p:cNvSpPr txBox="1"/>
          <p:nvPr/>
        </p:nvSpPr>
        <p:spPr>
          <a:xfrm>
            <a:off x="520700" y="650475"/>
            <a:ext cx="11163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ОП ДО разработана на основе двух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1218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Организация режима пребывания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3274907"/>
          </a:xfrm>
        </p:spPr>
        <p:txBody>
          <a:bodyPr>
            <a:normAutofit/>
          </a:bodyPr>
          <a:lstStyle/>
          <a:p>
            <a:r>
              <a:rPr lang="ru-RU" sz="3000" dirty="0"/>
              <a:t>Режим работы: 12-ти часовое пребывание воспитанников при 5-ти дневной рабочей неделе.</a:t>
            </a:r>
          </a:p>
          <a:p>
            <a:pPr fontAlgn="t"/>
            <a:r>
              <a:rPr lang="ru-RU" sz="3000" dirty="0"/>
              <a:t>Работа по реализации ОП ДО проводится в течение года и делится на два периода:</a:t>
            </a:r>
            <a:br>
              <a:rPr lang="ru-RU" sz="3000" dirty="0"/>
            </a:br>
            <a:r>
              <a:rPr lang="ru-RU" sz="3000" dirty="0"/>
              <a:t>- первый период (с 1 сентября по 31 мая);</a:t>
            </a:r>
            <a:br>
              <a:rPr lang="ru-RU" sz="3000" dirty="0"/>
            </a:br>
            <a:r>
              <a:rPr lang="ru-RU" sz="3000" dirty="0"/>
              <a:t>- второй период (с 1 июня по 31 августа)</a:t>
            </a:r>
          </a:p>
        </p:txBody>
      </p:sp>
    </p:spTree>
    <p:extLst>
      <p:ext uri="{BB962C8B-B14F-4D97-AF65-F5344CB8AC3E}">
        <p14:creationId xmlns:p14="http://schemas.microsoft.com/office/powerpoint/2010/main" val="16109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ОП ДО включает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821" y="2847859"/>
            <a:ext cx="36182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Три основных раздела</a:t>
            </a: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343419" y="28864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2635" y="4520167"/>
            <a:ext cx="10058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Все разделы ОП ДО включают обязательную часть и часть, формируемую участниками образовательных отношений, которые дополняют друг друга.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049E5-D999-413A-AE8D-196EF42AB601}"/>
              </a:ext>
            </a:extLst>
          </p:cNvPr>
          <p:cNvSpPr txBox="1"/>
          <p:nvPr/>
        </p:nvSpPr>
        <p:spPr>
          <a:xfrm>
            <a:off x="1097280" y="2096038"/>
            <a:ext cx="43373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Целевой раздел</a:t>
            </a:r>
          </a:p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Содержательный раздел </a:t>
            </a:r>
          </a:p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19027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Целевой </a:t>
            </a:r>
            <a:r>
              <a:rPr lang="ru-RU" sz="4400" b="1" dirty="0" smtClean="0"/>
              <a:t> раздел ОП ДО включает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5800" y="3327400"/>
            <a:ext cx="11290300" cy="2438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 </a:t>
            </a:r>
            <a:r>
              <a:rPr lang="ru-RU" sz="3200" dirty="0" smtClean="0"/>
              <a:t>- пояснительную записку,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- планируемые результаты освоения  ОП ДО,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- описание подходов к педагогической диагностике достижений планируемых результатов.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345255" y="2081752"/>
            <a:ext cx="876695" cy="726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Содержательный раздел ОП ДО включает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5800" y="3327400"/>
            <a:ext cx="11290300" cy="2438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 </a:t>
            </a:r>
            <a:r>
              <a:rPr lang="ru-RU" sz="3200" dirty="0" smtClean="0"/>
              <a:t>- задачи и содержание образования (обучения и воспитания),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32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/>
              <a:t>- рабочую программу воспитания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352265" y="2150941"/>
            <a:ext cx="799176" cy="61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3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13720" cy="145075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Рабочая программа воспитания </a:t>
            </a:r>
            <a:r>
              <a:rPr lang="ru-RU" sz="4400" b="1" dirty="0" smtClean="0"/>
              <a:t>включает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2821" y="2847859"/>
            <a:ext cx="36182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Три основных раздела</a:t>
            </a: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6343419" y="28864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049E5-D999-413A-AE8D-196EF42AB601}"/>
              </a:ext>
            </a:extLst>
          </p:cNvPr>
          <p:cNvSpPr txBox="1"/>
          <p:nvPr/>
        </p:nvSpPr>
        <p:spPr>
          <a:xfrm>
            <a:off x="1097280" y="2096038"/>
            <a:ext cx="43373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Целевой раздел</a:t>
            </a:r>
          </a:p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Содержательный раздел </a:t>
            </a:r>
          </a:p>
          <a:p>
            <a:pPr fontAlgn="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800" dirty="0"/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15782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74020" cy="145075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Организационный </a:t>
            </a:r>
            <a:r>
              <a:rPr lang="ru-RU" sz="4400" b="1" dirty="0" smtClean="0"/>
              <a:t> раздел ОП ДО включает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5800" y="3327400"/>
            <a:ext cx="10655300" cy="2438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 </a:t>
            </a:r>
            <a:r>
              <a:rPr lang="ru-RU" sz="3200" dirty="0" smtClean="0"/>
              <a:t>- психолого-педагогические условия реализации ОП ДО,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-перечень литературных, музыкальных, художественных, анимационных произведений для реализации ОП ДО,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- режим дня,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- календарный план воспитательной работы.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363926" y="2290064"/>
            <a:ext cx="648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Возрастные</a:t>
            </a:r>
            <a:r>
              <a:rPr lang="ru-RU" b="1" dirty="0"/>
              <a:t> </a:t>
            </a:r>
            <a:r>
              <a:rPr lang="ru-RU" b="1" dirty="0" smtClean="0"/>
              <a:t>категории </a:t>
            </a:r>
            <a:r>
              <a:rPr lang="ru-RU" b="1" dirty="0"/>
              <a:t>детей, на которых ориентирована ОП ДО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97280" y="1963971"/>
            <a:ext cx="10223250" cy="52876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smtClean="0">
                <a:solidFill>
                  <a:schemeClr val="tx1"/>
                </a:solidFill>
              </a:rPr>
              <a:t>дошкольном отделении МАОУ СОШ </a:t>
            </a:r>
            <a:r>
              <a:rPr lang="ru-RU" sz="2400" dirty="0" err="1" smtClean="0">
                <a:solidFill>
                  <a:schemeClr val="tx1"/>
                </a:solidFill>
              </a:rPr>
              <a:t>НьюТон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функционируют </a:t>
            </a:r>
            <a:r>
              <a:rPr lang="ru-RU" sz="2400" dirty="0" smtClean="0">
                <a:solidFill>
                  <a:schemeClr val="tx1"/>
                </a:solidFill>
              </a:rPr>
              <a:t>11 </a:t>
            </a:r>
            <a:r>
              <a:rPr lang="ru-RU" sz="2400" dirty="0">
                <a:solidFill>
                  <a:schemeClr val="tx1"/>
                </a:solidFill>
              </a:rPr>
              <a:t>возрастных групп</a:t>
            </a:r>
            <a:endParaRPr lang="ru-RU" sz="2400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E0380F52-9D2B-807B-83C4-C4DC9E29A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65942"/>
              </p:ext>
            </p:extLst>
          </p:nvPr>
        </p:nvGraphicFramePr>
        <p:xfrm>
          <a:off x="1187173" y="2683565"/>
          <a:ext cx="10163316" cy="285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886">
                  <a:extLst>
                    <a:ext uri="{9D8B030D-6E8A-4147-A177-3AD203B41FA5}">
                      <a16:colId xmlns:a16="http://schemas.microsoft.com/office/drawing/2014/main" xmlns="" val="2214394451"/>
                    </a:ext>
                  </a:extLst>
                </a:gridCol>
                <a:gridCol w="1693886">
                  <a:extLst>
                    <a:ext uri="{9D8B030D-6E8A-4147-A177-3AD203B41FA5}">
                      <a16:colId xmlns:a16="http://schemas.microsoft.com/office/drawing/2014/main" xmlns="" val="3617615959"/>
                    </a:ext>
                  </a:extLst>
                </a:gridCol>
                <a:gridCol w="1693886">
                  <a:extLst>
                    <a:ext uri="{9D8B030D-6E8A-4147-A177-3AD203B41FA5}">
                      <a16:colId xmlns:a16="http://schemas.microsoft.com/office/drawing/2014/main" xmlns="" val="3327396641"/>
                    </a:ext>
                  </a:extLst>
                </a:gridCol>
                <a:gridCol w="1693886">
                  <a:extLst>
                    <a:ext uri="{9D8B030D-6E8A-4147-A177-3AD203B41FA5}">
                      <a16:colId xmlns:a16="http://schemas.microsoft.com/office/drawing/2014/main" xmlns="" val="2531132373"/>
                    </a:ext>
                  </a:extLst>
                </a:gridCol>
                <a:gridCol w="1693886">
                  <a:extLst>
                    <a:ext uri="{9D8B030D-6E8A-4147-A177-3AD203B41FA5}">
                      <a16:colId xmlns:a16="http://schemas.microsoft.com/office/drawing/2014/main" xmlns="" val="195517292"/>
                    </a:ext>
                  </a:extLst>
                </a:gridCol>
                <a:gridCol w="1693886">
                  <a:extLst>
                    <a:ext uri="{9D8B030D-6E8A-4147-A177-3AD203B41FA5}">
                      <a16:colId xmlns:a16="http://schemas.microsoft.com/office/drawing/2014/main" xmlns="" val="576856533"/>
                    </a:ext>
                  </a:extLst>
                </a:gridCol>
              </a:tblGrid>
              <a:tr h="1516241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Возрастная категория группы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Группа раннего возраста </a:t>
                      </a:r>
                    </a:p>
                    <a:p>
                      <a:pPr algn="l" fontAlgn="t"/>
                      <a:r>
                        <a:rPr lang="ru-RU" sz="2400" b="1" dirty="0" smtClean="0">
                          <a:effectLst/>
                        </a:rPr>
                        <a:t>(1–3 </a:t>
                      </a:r>
                      <a:r>
                        <a:rPr lang="ru-RU" sz="2400" b="1" dirty="0">
                          <a:effectLst/>
                        </a:rPr>
                        <a:t>года)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Группа младшего возраста </a:t>
                      </a:r>
                    </a:p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(3–4 года)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Группа среднего возраста (4–5 лет)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Группа старшего возраста (5–6 лет)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Группа подготовительная </a:t>
                      </a:r>
                    </a:p>
                    <a:p>
                      <a:pPr algn="l" fontAlgn="t"/>
                      <a:r>
                        <a:rPr lang="ru-RU" sz="2400" b="1" dirty="0">
                          <a:effectLst/>
                        </a:rPr>
                        <a:t>(6–7 лет)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extLst>
                  <a:ext uri="{0D108BD9-81ED-4DB2-BD59-A6C34878D82A}">
                    <a16:rowId xmlns:a16="http://schemas.microsoft.com/office/drawing/2014/main" xmlns="" val="4030100499"/>
                  </a:ext>
                </a:extLst>
              </a:tr>
              <a:tr h="1338278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</a:rPr>
                        <a:t>Количество возрастных групп</a:t>
                      </a: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50000"/>
                        </a:lnSpc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</a:endParaRPr>
                    </a:p>
                  </a:txBody>
                  <a:tcPr marL="44897" marR="44897" marT="22449" marB="22449"/>
                </a:tc>
                <a:extLst>
                  <a:ext uri="{0D108BD9-81ED-4DB2-BD59-A6C34878D82A}">
                    <a16:rowId xmlns:a16="http://schemas.microsoft.com/office/drawing/2014/main" xmlns="" val="4189465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</TotalTime>
  <Words>408</Words>
  <Application>Microsoft Office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Ретро</vt:lpstr>
      <vt:lpstr>Образовательная программа дошкольного образования  дошкольного отделения МАОУ СОШ НьюТон г. Чайковского</vt:lpstr>
      <vt:lpstr>Презентация PowerPoint</vt:lpstr>
      <vt:lpstr>Организация режима пребывания детей</vt:lpstr>
      <vt:lpstr>ОП ДО включает</vt:lpstr>
      <vt:lpstr>Целевой  раздел ОП ДО включает</vt:lpstr>
      <vt:lpstr>Содержательный раздел ОП ДО включает</vt:lpstr>
      <vt:lpstr>Рабочая программа воспитания включает</vt:lpstr>
      <vt:lpstr>Организационный  раздел ОП ДО включает</vt:lpstr>
      <vt:lpstr>Возрастные категории детей, на которых ориентирована ОП ДО</vt:lpstr>
      <vt:lpstr>Соотношение частей ОП ДО </vt:lpstr>
      <vt:lpstr>Взаимодействие педагогического коллектива с семьями воспитанников</vt:lpstr>
      <vt:lpstr>Взаимодействие педагогического коллектива с семьями воспитанников ДОО</vt:lpstr>
      <vt:lpstr>Направления работы с семьей</vt:lpstr>
      <vt:lpstr>Основные практические формы взаимодействия с семьей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дошкольного образования </dc:title>
  <dc:creator>Менькова Нина Николаевна</dc:creator>
  <cp:lastModifiedBy>ЛОГОПЕД</cp:lastModifiedBy>
  <cp:revision>23</cp:revision>
  <dcterms:created xsi:type="dcterms:W3CDTF">2023-05-23T07:08:07Z</dcterms:created>
  <dcterms:modified xsi:type="dcterms:W3CDTF">2023-09-03T04:38:40Z</dcterms:modified>
</cp:coreProperties>
</file>