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77-E0EF-4F78-BFBC-252CFA2060E1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D71B-3561-4483-95C5-9EE4628BA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120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77-E0EF-4F78-BFBC-252CFA2060E1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D71B-3561-4483-95C5-9EE4628BA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375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77-E0EF-4F78-BFBC-252CFA2060E1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D71B-3561-4483-95C5-9EE4628BA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77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77-E0EF-4F78-BFBC-252CFA2060E1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D71B-3561-4483-95C5-9EE4628BA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450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77-E0EF-4F78-BFBC-252CFA2060E1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D71B-3561-4483-95C5-9EE4628BA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765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77-E0EF-4F78-BFBC-252CFA2060E1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D71B-3561-4483-95C5-9EE4628BA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80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77-E0EF-4F78-BFBC-252CFA2060E1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D71B-3561-4483-95C5-9EE4628BA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393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77-E0EF-4F78-BFBC-252CFA2060E1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D71B-3561-4483-95C5-9EE4628BA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782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77-E0EF-4F78-BFBC-252CFA2060E1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D71B-3561-4483-95C5-9EE4628BA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217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77-E0EF-4F78-BFBC-252CFA2060E1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D71B-3561-4483-95C5-9EE4628BA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537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A3D77-E0EF-4F78-BFBC-252CFA2060E1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9D71B-3561-4483-95C5-9EE4628BA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73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A3D77-E0EF-4F78-BFBC-252CFA2060E1}" type="datetimeFigureOut">
              <a:rPr lang="ru-RU" smtClean="0"/>
              <a:t>09.11.2024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9D71B-3561-4483-95C5-9EE4628BA3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4764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DFE45931-D61A-4205-AAE8-21C4EAF059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572411" cy="62068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153BE1C-3D5D-475D-88E1-265E6340A5FF}"/>
              </a:ext>
            </a:extLst>
          </p:cNvPr>
          <p:cNvSpPr txBox="1"/>
          <p:nvPr/>
        </p:nvSpPr>
        <p:spPr>
          <a:xfrm>
            <a:off x="1043608" y="1628800"/>
            <a:ext cx="7344816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ОБРАЗОВАТЕЛЬНАЯ ПРОГРАММА ДОШКОЛЬНОГО ОБРАЗОВАНИЯ ДЛЯ ОБУЧАЮЩИХСЯ С ЗАДЕРЖКОЙ ПСИХИЧЕСКОГО РАЗВИТИЯ МУНИЦИПАЛЬНОГО АВТОНОМНОГО ОБРАЗОВАТЕЛЬНОГО УЧРЕЖДЕНИЯ «СРЕДНЯЯ ОБЩЕОБРАЗОВАТЕЛЬНАЯ ШКОЛА «НЬЮТОН» ГОРОДА ЧАЙКОВСКОГО</a:t>
            </a:r>
            <a:br>
              <a:rPr lang="ru-RU" sz="1800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3465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161381E-1C11-4B7A-AA5C-07A1C3DDBD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4EACB7-4D46-45B7-A541-094809E5D1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572411" cy="620688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6366C91-922A-4984-9DBB-031EAE15F98D}"/>
              </a:ext>
            </a:extLst>
          </p:cNvPr>
          <p:cNvSpPr txBox="1"/>
          <p:nvPr/>
        </p:nvSpPr>
        <p:spPr>
          <a:xfrm>
            <a:off x="1187624" y="310344"/>
            <a:ext cx="69127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АОП ДО  ДЛЯ ОБУЧАЮЩИХСЯ С ЗАДЕРЖКОЙ ПСИХИЧЕСКОГО РАЗВИТИЯ МАОУ СОШ НЬЮТОН РАЗРАБОТАНА В СООТВЕТСТВИИ С: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CB694C-6AA7-4447-8B1C-E05EE8230542}"/>
              </a:ext>
            </a:extLst>
          </p:cNvPr>
          <p:cNvSpPr txBox="1"/>
          <p:nvPr/>
        </p:nvSpPr>
        <p:spPr>
          <a:xfrm>
            <a:off x="323528" y="1334316"/>
            <a:ext cx="813690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 государственным образовательным стандартом дошкольного образования (утвержден приказом Минобрнауки России от 17 октября 2013 г. № 1155, зарегистрировано в Минюсте России 14 ноября 2013 г., регистрационный № 30384; в редакции приказа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8 ноября 2022 г., регистрационный № 72264 (ФГОС ДО)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адаптированной образовательной программой дошкольного образования для обучающихся с ограниченными возможностями здоровья (Приказ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24.11.2022 № 1022 Об утверждении федеральной адаптированной образовательной программы дошкольного образования для обучающихся с ограниченными возможностями здоровья (зарегистрировано в Минюсте России 27.01.2023 № 72149)</a:t>
            </a:r>
          </a:p>
          <a:p>
            <a:pPr algn="just"/>
            <a:endParaRPr lang="ru-RU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Санитарными правилами СП 2.4.3648-20 «Санитарно-эпидемиологические требования к организациям воспитания и обучения, отдыха и оздоровления детей и молодежи (утверждены постановлением Главного государственного врача РФ от 28 сентября 2020 г. № 28, зарегистрировано в Минюсте России 18 декабря 2020 г., регистрационный  № 61573)</a:t>
            </a:r>
          </a:p>
        </p:txBody>
      </p:sp>
    </p:spTree>
    <p:extLst>
      <p:ext uri="{BB962C8B-B14F-4D97-AF65-F5344CB8AC3E}">
        <p14:creationId xmlns:p14="http://schemas.microsoft.com/office/powerpoint/2010/main" val="685436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161381E-1C11-4B7A-AA5C-07A1C3DDBD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4EACB7-4D46-45B7-A541-094809E5D1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572411" cy="6206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53DEB85-4E90-4487-A05D-0A5889963412}"/>
              </a:ext>
            </a:extLst>
          </p:cNvPr>
          <p:cNvSpPr txBox="1"/>
          <p:nvPr/>
        </p:nvSpPr>
        <p:spPr>
          <a:xfrm>
            <a:off x="1920979" y="281745"/>
            <a:ext cx="54204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ОБРАЗОВАТЕЛЬНАЯ</a:t>
            </a:r>
          </a:p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ПРОГРАММА СОСТОИТ:</a:t>
            </a:r>
          </a:p>
        </p:txBody>
      </p:sp>
      <p:grpSp>
        <p:nvGrpSpPr>
          <p:cNvPr id="9" name="Group 10">
            <a:extLst>
              <a:ext uri="{FF2B5EF4-FFF2-40B4-BE49-F238E27FC236}">
                <a16:creationId xmlns:a16="http://schemas.microsoft.com/office/drawing/2014/main" id="{46BFD2D3-C1B9-44CB-B113-80C7A4CA188D}"/>
              </a:ext>
            </a:extLst>
          </p:cNvPr>
          <p:cNvGrpSpPr>
            <a:grpSpLocks/>
          </p:cNvGrpSpPr>
          <p:nvPr/>
        </p:nvGrpSpPr>
        <p:grpSpPr bwMode="auto">
          <a:xfrm>
            <a:off x="107505" y="1097361"/>
            <a:ext cx="4992962" cy="4602886"/>
            <a:chOff x="140" y="1419"/>
            <a:chExt cx="1684" cy="1683"/>
          </a:xfrm>
        </p:grpSpPr>
        <p:sp>
          <p:nvSpPr>
            <p:cNvPr id="10" name="Oval 11">
              <a:extLst>
                <a:ext uri="{FF2B5EF4-FFF2-40B4-BE49-F238E27FC236}">
                  <a16:creationId xmlns:a16="http://schemas.microsoft.com/office/drawing/2014/main" id="{BE55DC03-9D32-4DB4-8BA8-DBA9EAD6B6A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40" y="1419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1" name="Oval 12">
              <a:extLst>
                <a:ext uri="{FF2B5EF4-FFF2-40B4-BE49-F238E27FC236}">
                  <a16:creationId xmlns:a16="http://schemas.microsoft.com/office/drawing/2014/main" id="{EC77FEC8-3737-4558-A94E-5EA89893804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51" y="1528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2" name="Oval 13">
              <a:extLst>
                <a:ext uri="{FF2B5EF4-FFF2-40B4-BE49-F238E27FC236}">
                  <a16:creationId xmlns:a16="http://schemas.microsoft.com/office/drawing/2014/main" id="{972D84E2-5C85-4EC8-B338-CBA781EF319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58" y="1536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3" name="Oval 14">
              <a:extLst>
                <a:ext uri="{FF2B5EF4-FFF2-40B4-BE49-F238E27FC236}">
                  <a16:creationId xmlns:a16="http://schemas.microsoft.com/office/drawing/2014/main" id="{04A7A252-D1F9-4A71-BA62-E023ADC1930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23" y="1602"/>
              <a:ext cx="1317" cy="1316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4" name="Oval 15">
              <a:extLst>
                <a:ext uri="{FF2B5EF4-FFF2-40B4-BE49-F238E27FC236}">
                  <a16:creationId xmlns:a16="http://schemas.microsoft.com/office/drawing/2014/main" id="{E566CC30-A233-4190-8981-02EDE45AB89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4" y="1623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5" name="Oval 16">
              <a:extLst>
                <a:ext uri="{FF2B5EF4-FFF2-40B4-BE49-F238E27FC236}">
                  <a16:creationId xmlns:a16="http://schemas.microsoft.com/office/drawing/2014/main" id="{89EC54F9-F43A-4CC7-B2C2-5A7DEA14D7D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60" y="1630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6" name="Oval 17">
              <a:extLst>
                <a:ext uri="{FF2B5EF4-FFF2-40B4-BE49-F238E27FC236}">
                  <a16:creationId xmlns:a16="http://schemas.microsoft.com/office/drawing/2014/main" id="{86FCC11E-D3A3-4E10-AAA5-8EC1E8DFD5E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74" y="1642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7" name="Oval 18">
              <a:extLst>
                <a:ext uri="{FF2B5EF4-FFF2-40B4-BE49-F238E27FC236}">
                  <a16:creationId xmlns:a16="http://schemas.microsoft.com/office/drawing/2014/main" id="{FDE56706-3687-41B6-9F3C-6A403857CD6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43" y="1675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grpSp>
        <p:nvGrpSpPr>
          <p:cNvPr id="18" name="Group 10">
            <a:extLst>
              <a:ext uri="{FF2B5EF4-FFF2-40B4-BE49-F238E27FC236}">
                <a16:creationId xmlns:a16="http://schemas.microsoft.com/office/drawing/2014/main" id="{31BECE8F-6522-449A-9B45-7723A512CE60}"/>
              </a:ext>
            </a:extLst>
          </p:cNvPr>
          <p:cNvGrpSpPr>
            <a:grpSpLocks/>
          </p:cNvGrpSpPr>
          <p:nvPr/>
        </p:nvGrpSpPr>
        <p:grpSpPr bwMode="auto">
          <a:xfrm>
            <a:off x="4936697" y="2780928"/>
            <a:ext cx="3406001" cy="3059249"/>
            <a:chOff x="140" y="1419"/>
            <a:chExt cx="1684" cy="1683"/>
          </a:xfrm>
        </p:grpSpPr>
        <p:sp>
          <p:nvSpPr>
            <p:cNvPr id="19" name="Oval 11">
              <a:extLst>
                <a:ext uri="{FF2B5EF4-FFF2-40B4-BE49-F238E27FC236}">
                  <a16:creationId xmlns:a16="http://schemas.microsoft.com/office/drawing/2014/main" id="{B787ADD0-B978-4278-9168-EAD61B8AC94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40" y="1419"/>
              <a:ext cx="1684" cy="168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tint val="0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20" name="Oval 12">
              <a:extLst>
                <a:ext uri="{FF2B5EF4-FFF2-40B4-BE49-F238E27FC236}">
                  <a16:creationId xmlns:a16="http://schemas.microsoft.com/office/drawing/2014/main" id="{466165DB-A96C-4859-9A9D-180F21E4F12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51" y="1528"/>
              <a:ext cx="1461" cy="1463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54118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21" name="Oval 13">
              <a:extLst>
                <a:ext uri="{FF2B5EF4-FFF2-40B4-BE49-F238E27FC236}">
                  <a16:creationId xmlns:a16="http://schemas.microsoft.com/office/drawing/2014/main" id="{AC2716A2-88EA-4D50-A3CA-96953A92E94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58" y="1536"/>
              <a:ext cx="1461" cy="1462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63529"/>
                    <a:invGamma/>
                  </a:schemeClr>
                </a:gs>
                <a:gs pos="100000">
                  <a:schemeClr val="folHlink">
                    <a:alpha val="0"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22" name="Oval 14">
              <a:extLst>
                <a:ext uri="{FF2B5EF4-FFF2-40B4-BE49-F238E27FC236}">
                  <a16:creationId xmlns:a16="http://schemas.microsoft.com/office/drawing/2014/main" id="{6D268A80-A4CC-4715-9172-9A4183739F3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23" y="1602"/>
              <a:ext cx="1317" cy="1316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23" name="Oval 15">
              <a:extLst>
                <a:ext uri="{FF2B5EF4-FFF2-40B4-BE49-F238E27FC236}">
                  <a16:creationId xmlns:a16="http://schemas.microsoft.com/office/drawing/2014/main" id="{D2D91BC3-53A6-4ED2-97FC-2D07664A145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44" y="1623"/>
              <a:ext cx="1276" cy="1277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46275"/>
                    <a:invGamma/>
                  </a:srgbClr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4" name="Oval 16">
              <a:extLst>
                <a:ext uri="{FF2B5EF4-FFF2-40B4-BE49-F238E27FC236}">
                  <a16:creationId xmlns:a16="http://schemas.microsoft.com/office/drawing/2014/main" id="{FBBF6264-C3E6-4C62-B3B3-A2F0C1E46D9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60" y="1630"/>
              <a:ext cx="1246" cy="1246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D6E1E2">
                    <a:gamma/>
                    <a:tint val="34902"/>
                    <a:invGamma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5" name="Oval 17">
              <a:extLst>
                <a:ext uri="{FF2B5EF4-FFF2-40B4-BE49-F238E27FC236}">
                  <a16:creationId xmlns:a16="http://schemas.microsoft.com/office/drawing/2014/main" id="{7EDA1CB8-2502-42BF-A146-2443149E2FD7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74" y="1642"/>
              <a:ext cx="1184" cy="116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shade val="79216"/>
                    <a:invGamma/>
                  </a:srgbClr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26" name="Oval 18">
              <a:extLst>
                <a:ext uri="{FF2B5EF4-FFF2-40B4-BE49-F238E27FC236}">
                  <a16:creationId xmlns:a16="http://schemas.microsoft.com/office/drawing/2014/main" id="{540E5ACA-C661-43C9-B61C-A481ADAC834F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43" y="1675"/>
              <a:ext cx="1053" cy="945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gamma/>
                    <a:tint val="0"/>
                    <a:invGamma/>
                  </a:srgbClr>
                </a:gs>
                <a:gs pos="100000">
                  <a:srgbClr val="D6E1E2">
                    <a:alpha val="3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00617BCA-ABBD-4413-AFA9-DB3935750E32}"/>
              </a:ext>
            </a:extLst>
          </p:cNvPr>
          <p:cNvSpPr txBox="1"/>
          <p:nvPr/>
        </p:nvSpPr>
        <p:spPr>
          <a:xfrm>
            <a:off x="1061805" y="2562684"/>
            <a:ext cx="3080319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60 % - ОБЯЗАТЕЛЬНАЯ ЧАСТЬ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СООТВЕТСТВУЕТ ФАОП ДО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765818B-E6C0-4E62-B4AE-6A6CE31868D7}"/>
              </a:ext>
            </a:extLst>
          </p:cNvPr>
          <p:cNvSpPr txBox="1"/>
          <p:nvPr/>
        </p:nvSpPr>
        <p:spPr>
          <a:xfrm>
            <a:off x="5227777" y="3419857"/>
            <a:ext cx="274738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40 % - часть программы, формируемая участниками образовательных отношений («Открытия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Феечки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Крпеечки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Л.В. Любимова</a:t>
            </a:r>
          </a:p>
          <a:p>
            <a:pPr marL="0" indent="0" algn="ctr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«Мультимедийный просветительский проект "Пермский край - великий и многоликий"</a:t>
            </a:r>
          </a:p>
        </p:txBody>
      </p:sp>
    </p:spTree>
    <p:extLst>
      <p:ext uri="{BB962C8B-B14F-4D97-AF65-F5344CB8AC3E}">
        <p14:creationId xmlns:p14="http://schemas.microsoft.com/office/powerpoint/2010/main" val="4214315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161381E-1C11-4B7A-AA5C-07A1C3DDBD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4EACB7-4D46-45B7-A541-094809E5D1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72238"/>
            <a:ext cx="1331640" cy="52564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0EECE72-5B04-4033-AE83-556F06EF5149}"/>
              </a:ext>
            </a:extLst>
          </p:cNvPr>
          <p:cNvSpPr txBox="1"/>
          <p:nvPr/>
        </p:nvSpPr>
        <p:spPr>
          <a:xfrm>
            <a:off x="1475656" y="186827"/>
            <a:ext cx="676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АОП ДО ДЛЯ ОБУЧАЮЩИХСЯ С ОВЗ РЕАЛИЗУЕТСЯ В ГРУППАХ КОМБИНИРОВАННОЙ НАПРАВЛЕННОСТИ ДЛЯ ОБУЧАЮЩИХСЯ ДОШКОЛЬНОГО ВОЗРАСТА</a:t>
            </a: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A4C64AAF-AE12-4A5D-BD26-87154AAAFE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529886"/>
              </p:ext>
            </p:extLst>
          </p:nvPr>
        </p:nvGraphicFramePr>
        <p:xfrm>
          <a:off x="107504" y="1204652"/>
          <a:ext cx="8856984" cy="524868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428492">
                  <a:extLst>
                    <a:ext uri="{9D8B030D-6E8A-4147-A177-3AD203B41FA5}">
                      <a16:colId xmlns:a16="http://schemas.microsoft.com/office/drawing/2014/main" val="2078435498"/>
                    </a:ext>
                  </a:extLst>
                </a:gridCol>
                <a:gridCol w="4428492">
                  <a:extLst>
                    <a:ext uri="{9D8B030D-6E8A-4147-A177-3AD203B41FA5}">
                      <a16:colId xmlns:a16="http://schemas.microsoft.com/office/drawing/2014/main" val="2949826910"/>
                    </a:ext>
                  </a:extLst>
                </a:gridCol>
              </a:tblGrid>
              <a:tr h="1460973"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102313"/>
                  </a:ext>
                </a:extLst>
              </a:tr>
              <a:tr h="189385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Дети с неравномерным проявлением познавательной активности и продуктивности. </a:t>
                      </a: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Эту группу составляют дети с легкой формой ЗПР церебрально-органического генеза, с выраженной ЗПР соматогенного происхождения и с осложненной формой психофизического инфантилизма.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7830935"/>
                  </a:ext>
                </a:extLst>
              </a:tr>
              <a:tr h="189385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72434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FF399E5-8084-4E91-B624-E296A3D60062}"/>
              </a:ext>
            </a:extLst>
          </p:cNvPr>
          <p:cNvSpPr txBox="1"/>
          <p:nvPr/>
        </p:nvSpPr>
        <p:spPr>
          <a:xfrm>
            <a:off x="1036185" y="1393642"/>
            <a:ext cx="70716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Психологические особенности детей дошкольного возраста с задержкой психического развития. И.И.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Мамайчук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выделяет четыре основные группы детей с ЗПР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215503-0779-4FE4-80F2-6066732A5DB1}"/>
              </a:ext>
            </a:extLst>
          </p:cNvPr>
          <p:cNvSpPr txBox="1"/>
          <p:nvPr/>
        </p:nvSpPr>
        <p:spPr>
          <a:xfrm>
            <a:off x="179512" y="2901349"/>
            <a:ext cx="42484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 относительной сформированностью психических процессов, но сниженной познавательной активностью.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этой группе наиболее часто встречаются дети с ЗПР вследствие психофизического инфантилизма и дети с соматогенной и психогенной формами ЗПР.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CFE491-4634-4D03-8366-33333A4C173D}"/>
              </a:ext>
            </a:extLst>
          </p:cNvPr>
          <p:cNvSpPr txBox="1"/>
          <p:nvPr/>
        </p:nvSpPr>
        <p:spPr>
          <a:xfrm>
            <a:off x="35498" y="4659676"/>
            <a:ext cx="439248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Дети с выраженным нарушением интеллектуальной продуктивности, но с достаточной познавательной активностью.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эту группу входят дети с ЗПР церебрально-органического генеза, у которых наблюдается выраженная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дефицитарность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отдельных психических функций (памяти, внимания, гнозиса, праксиса).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A5A9D33-A562-4B4E-B1B8-111EC9F78884}"/>
              </a:ext>
            </a:extLst>
          </p:cNvPr>
          <p:cNvSpPr txBox="1"/>
          <p:nvPr/>
        </p:nvSpPr>
        <p:spPr>
          <a:xfrm>
            <a:off x="4860032" y="4611000"/>
            <a:ext cx="381743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Дети с выраженным нарушением интеллектуальной продуктивности, но с достаточной познавательной активностью.</a:t>
            </a:r>
            <a:r>
              <a:rPr lang="ru-RU" sz="1400" i="1" dirty="0"/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эту группу входят дети с ЗПР церебрально-органического генеза, у которых наблюдается выраженная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дефицитарность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отдельных психических функций (памяти, внимания, гнозиса, праксиса).</a:t>
            </a:r>
          </a:p>
          <a:p>
            <a:pPr lvl="0" algn="ctr"/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487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161381E-1C11-4B7A-AA5C-07A1C3DDBD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4EACB7-4D46-45B7-A541-094809E5D1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572411" cy="62068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0127360-A952-4CFA-A397-01C4A47CAEFF}"/>
              </a:ext>
            </a:extLst>
          </p:cNvPr>
          <p:cNvSpPr txBox="1"/>
          <p:nvPr/>
        </p:nvSpPr>
        <p:spPr>
          <a:xfrm>
            <a:off x="1880199" y="116632"/>
            <a:ext cx="56612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ПЕДАГОГИЧЕСКОГО</a:t>
            </a:r>
          </a:p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КОЛЛЕКТИВА С СЕМЬЯМИ ВОСПИТАННИКОВ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41D710-495F-406F-8DD1-F7623D8FA6C6}"/>
              </a:ext>
            </a:extLst>
          </p:cNvPr>
          <p:cNvSpPr txBox="1"/>
          <p:nvPr/>
        </p:nvSpPr>
        <p:spPr>
          <a:xfrm>
            <a:off x="179512" y="767552"/>
            <a:ext cx="84609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Главными целями взаимодействия педагогического коллектива детского сада с семьями обучающихся дошкольного возраста являются: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B2DEB9-8623-4047-AF7B-2936396620B3}"/>
              </a:ext>
            </a:extLst>
          </p:cNvPr>
          <p:cNvSpPr txBox="1"/>
          <p:nvPr/>
        </p:nvSpPr>
        <p:spPr>
          <a:xfrm>
            <a:off x="210346" y="1423094"/>
            <a:ext cx="846094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(законных представителей) в вопросах образования, охраны и укрепления здоровья детей дошкольного возраста;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детского сада и семьи; повышение воспитательного потенциала семьи.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713FFD-5872-46A4-B053-E391A480FB81}"/>
              </a:ext>
            </a:extLst>
          </p:cNvPr>
          <p:cNvSpPr txBox="1"/>
          <p:nvPr/>
        </p:nvSpPr>
        <p:spPr>
          <a:xfrm>
            <a:off x="555945" y="2601856"/>
            <a:ext cx="2066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ru-RU" sz="1800" dirty="0"/>
              <a:t> </a:t>
            </a:r>
            <a:r>
              <a:rPr lang="ru-RU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задачи: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FA360B-5F51-4189-BA51-76F07FD8ED94}"/>
              </a:ext>
            </a:extLst>
          </p:cNvPr>
          <p:cNvSpPr txBox="1"/>
          <p:nvPr/>
        </p:nvSpPr>
        <p:spPr>
          <a:xfrm>
            <a:off x="210346" y="2971188"/>
            <a:ext cx="861012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родителей (законных представителей) и общественности относительно целей детского сада, общих для всего образовательного пространства Российской Федерации, о мерах господдержки семьям, имеющих детей дошкольного возраста, а также об АОП ДО для обучающихся  с задержкой психического развития МАОУ СОШ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НьюТон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Просвещение родителей (законных представителей), повышение их правовой , психолого-педагогической компетентности в вопросах охраны и укрепления здоровья, развития и образования детей;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развитию ответственного и осознанного родительства как базовой основы благополучия семьи;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Построения взаимодействия в форме сотрудничества и установления партнерских отношений с родителями (законными представителями) детей дошкольного возраста для решения образовательных задач;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родителей (законными представителями) в образовательный процесс;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родителей (законных представителей) об организации коррекционно-образовательной работы в детском саду.</a:t>
            </a:r>
          </a:p>
        </p:txBody>
      </p:sp>
    </p:spTree>
    <p:extLst>
      <p:ext uri="{BB962C8B-B14F-4D97-AF65-F5344CB8AC3E}">
        <p14:creationId xmlns:p14="http://schemas.microsoft.com/office/powerpoint/2010/main" val="1459185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161381E-1C11-4B7A-AA5C-07A1C3DDBD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4EACB7-4D46-45B7-A541-094809E5D1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6909"/>
            <a:ext cx="1403648" cy="554071"/>
          </a:xfrm>
          <a:prstGeom prst="rect">
            <a:avLst/>
          </a:prstGeom>
        </p:spPr>
      </p:pic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id="{70C30F3F-4F04-4552-B560-DEDD764022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855104"/>
              </p:ext>
            </p:extLst>
          </p:nvPr>
        </p:nvGraphicFramePr>
        <p:xfrm>
          <a:off x="179512" y="440666"/>
          <a:ext cx="8784975" cy="615668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28325">
                  <a:extLst>
                    <a:ext uri="{9D8B030D-6E8A-4147-A177-3AD203B41FA5}">
                      <a16:colId xmlns:a16="http://schemas.microsoft.com/office/drawing/2014/main" val="3210643397"/>
                    </a:ext>
                  </a:extLst>
                </a:gridCol>
                <a:gridCol w="2928325">
                  <a:extLst>
                    <a:ext uri="{9D8B030D-6E8A-4147-A177-3AD203B41FA5}">
                      <a16:colId xmlns:a16="http://schemas.microsoft.com/office/drawing/2014/main" val="719480580"/>
                    </a:ext>
                  </a:extLst>
                </a:gridCol>
                <a:gridCol w="2928325">
                  <a:extLst>
                    <a:ext uri="{9D8B030D-6E8A-4147-A177-3AD203B41FA5}">
                      <a16:colId xmlns:a16="http://schemas.microsoft.com/office/drawing/2014/main" val="1629396789"/>
                    </a:ext>
                  </a:extLst>
                </a:gridCol>
              </a:tblGrid>
              <a:tr h="965218"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Построение взаимодействия с родителями (законными представителями) придерживается следующих принципов:</a:t>
                      </a:r>
                      <a:b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941176"/>
                  </a:ext>
                </a:extLst>
              </a:tr>
              <a:tr h="1805848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8901141"/>
                  </a:ext>
                </a:extLst>
              </a:tr>
              <a:tr h="687384">
                <a:tc gridSpan="3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25484"/>
                  </a:ext>
                </a:extLst>
              </a:tr>
              <a:tr h="8923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8063568"/>
                  </a:ext>
                </a:extLst>
              </a:tr>
              <a:tr h="180584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404487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DE8E37EB-321E-403E-919A-694E69718D78}"/>
              </a:ext>
            </a:extLst>
          </p:cNvPr>
          <p:cNvSpPr txBox="1"/>
          <p:nvPr/>
        </p:nvSpPr>
        <p:spPr>
          <a:xfrm>
            <a:off x="207403" y="1461751"/>
            <a:ext cx="94681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/>
              <a:t>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семьи в воспитании, обучении и развитии ребенка;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открытость;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индивидуально-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дифферненцированный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 к каждой семье;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взаимное доверие, уважение и доброжелательность во взаимоотношениях педагогов и родителей (законных представителей)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возрастосообразность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DAB03B-5CE9-405C-BC90-3A7A77CE7FB3}"/>
              </a:ext>
            </a:extLst>
          </p:cNvPr>
          <p:cNvSpPr txBox="1"/>
          <p:nvPr/>
        </p:nvSpPr>
        <p:spPr>
          <a:xfrm>
            <a:off x="1419014" y="3257399"/>
            <a:ext cx="61771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Приоритетные формы взаимодействия с родителями</a:t>
            </a:r>
          </a:p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(законными представителями) обучающихся по направлениям: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48C321E-80A5-46EF-9F6B-3B2705194F41}"/>
              </a:ext>
            </a:extLst>
          </p:cNvPr>
          <p:cNvSpPr txBox="1"/>
          <p:nvPr/>
        </p:nvSpPr>
        <p:spPr>
          <a:xfrm>
            <a:off x="-108520" y="4067543"/>
            <a:ext cx="35283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-аналитическое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направление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66E113F-47CC-4E85-9083-6C41487EEFC2}"/>
              </a:ext>
            </a:extLst>
          </p:cNvPr>
          <p:cNvSpPr txBox="1"/>
          <p:nvPr/>
        </p:nvSpPr>
        <p:spPr>
          <a:xfrm>
            <a:off x="3677780" y="4067543"/>
            <a:ext cx="17884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просветительское 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C9CB3E-59F7-4336-8607-ED3F96AAA832}"/>
              </a:ext>
            </a:extLst>
          </p:cNvPr>
          <p:cNvSpPr txBox="1"/>
          <p:nvPr/>
        </p:nvSpPr>
        <p:spPr>
          <a:xfrm>
            <a:off x="6557431" y="4052496"/>
            <a:ext cx="17818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консультационное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направление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FDBF871-618A-4421-BB5F-C82FC9A5D228}"/>
              </a:ext>
            </a:extLst>
          </p:cNvPr>
          <p:cNvSpPr txBox="1"/>
          <p:nvPr/>
        </p:nvSpPr>
        <p:spPr>
          <a:xfrm>
            <a:off x="182609" y="4973349"/>
            <a:ext cx="275128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Опросы, анкетирование, педагогические беседы, встречи с родителями; дни открытых дверей; Открытые просмотры </a:t>
            </a:r>
          </a:p>
          <a:p>
            <a:pPr marL="0" indent="0" algn="ctr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 и др.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230C139-5F1E-4102-B932-F4471FA3D9BC}"/>
              </a:ext>
            </a:extLst>
          </p:cNvPr>
          <p:cNvSpPr txBox="1"/>
          <p:nvPr/>
        </p:nvSpPr>
        <p:spPr>
          <a:xfrm>
            <a:off x="3307384" y="4847593"/>
            <a:ext cx="5283611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Групповые родительские собрания, конференции; мастер-классы, практикумы, консультации;</a:t>
            </a:r>
          </a:p>
          <a:p>
            <a:pPr marL="0" indent="0" algn="ctr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Информационные листовки, папки-передвижки, фотографии, выставки детских работ, совместных работ с родителями (законными представителями); досуги, совместные праздники, семейные спортивные и тематические мероприятия, тематические досуги, знакомство с семейными традициями.</a:t>
            </a:r>
          </a:p>
        </p:txBody>
      </p:sp>
    </p:spTree>
    <p:extLst>
      <p:ext uri="{BB962C8B-B14F-4D97-AF65-F5344CB8AC3E}">
        <p14:creationId xmlns:p14="http://schemas.microsoft.com/office/powerpoint/2010/main" val="2279854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161381E-1C11-4B7A-AA5C-07A1C3DDBD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4EACB7-4D46-45B7-A541-094809E5D1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572411" cy="62068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74B3052-2795-4DEC-A73C-377BA2306475}"/>
              </a:ext>
            </a:extLst>
          </p:cNvPr>
          <p:cNvSpPr txBox="1"/>
          <p:nvPr/>
        </p:nvSpPr>
        <p:spPr>
          <a:xfrm>
            <a:off x="349187" y="1700808"/>
            <a:ext cx="84456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ЗАДЕРЖКА ПСИХИЧЕСКОГО РАЗВИТИЯ ОБРАТИМА И ХОРОШО ПОДДАЕТСЯ ЛЕЧЕНИЮ. 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 О ТОМ, ЧТО ВЫРАСТИТЬ 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РАЗНОСТОРОННЮЮ И ЗДОРОВУЮ В ЭМОЦИОНАЛЬНОМ ПЛАНЕ ЛИЧНОСТЬ – ЗАДАЧА, КОТОРАЯ ВАМ ПО ПЛЕЧУ, </a:t>
            </a:r>
          </a:p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МЫ С РАДОСТЬЮ ПОМОЖЕМ ВАМ В ЭТОМ ВОПРОСЕ!</a:t>
            </a:r>
          </a:p>
        </p:txBody>
      </p:sp>
    </p:spTree>
    <p:extLst>
      <p:ext uri="{BB962C8B-B14F-4D97-AF65-F5344CB8AC3E}">
        <p14:creationId xmlns:p14="http://schemas.microsoft.com/office/powerpoint/2010/main" val="42081562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a44c44b51dadda516f584b8747fe1f711932c81"/>
</p:tagLst>
</file>

<file path=ppt/theme/theme1.xml><?xml version="1.0" encoding="utf-8"?>
<a:theme xmlns:a="http://schemas.openxmlformats.org/drawingml/2006/main" name="Тема Office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813</Words>
  <Application>Microsoft Office PowerPoint</Application>
  <PresentationFormat>Экран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http://presentation-creation.ru/</Company>
  <LinksUpToDate>false</LinksUpToDate>
  <SharedDoc>false</SharedDoc>
  <HyperlinkBase>http://presentation-creation.ru/powerpoint-templates.html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Разноцветный кадр - шаблон презентации с сайта http://presentation-creation.ru</dc:title>
  <dc:creator>obstinate</dc:creator>
  <cp:keywords>шаблоны презентаций, темы оформления презентаций</cp:keywords>
  <dc:description>Шаблон презентации с сайта http://presentation-creation.ru/</dc:description>
  <cp:lastModifiedBy>User</cp:lastModifiedBy>
  <cp:revision>11</cp:revision>
  <dcterms:created xsi:type="dcterms:W3CDTF">2017-09-24T17:07:20Z</dcterms:created>
  <dcterms:modified xsi:type="dcterms:W3CDTF">2024-11-09T14:37:42Z</dcterms:modified>
</cp:coreProperties>
</file>