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72" r:id="rId5"/>
    <p:sldId id="259" r:id="rId6"/>
    <p:sldId id="260" r:id="rId7"/>
    <p:sldId id="270" r:id="rId8"/>
    <p:sldId id="271" r:id="rId9"/>
    <p:sldId id="273" r:id="rId10"/>
    <p:sldId id="274" r:id="rId11"/>
    <p:sldId id="275" r:id="rId12"/>
    <p:sldId id="27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D1DB"/>
    <a:srgbClr val="D1EDF1"/>
    <a:srgbClr val="D7EBE1"/>
    <a:srgbClr val="96EAE2"/>
    <a:srgbClr val="DEB5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44" autoAdjust="0"/>
    <p:restoredTop sz="94660"/>
  </p:normalViewPr>
  <p:slideViewPr>
    <p:cSldViewPr snapToGrid="0">
      <p:cViewPr varScale="1">
        <p:scale>
          <a:sx n="99" d="100"/>
          <a:sy n="99" d="100"/>
        </p:scale>
        <p:origin x="90" y="2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8618A3-8676-47AD-8514-54877ECB81DE}"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ru-RU"/>
        </a:p>
      </dgm:t>
    </dgm:pt>
    <dgm:pt modelId="{84A76EA5-A830-4627-ADB9-27DDCC1DB06D}">
      <dgm:prSet phldrT="[Текст]"/>
      <dgm:spPr>
        <a:solidFill>
          <a:srgbClr val="C1D1DB"/>
        </a:solidFill>
      </dgm:spPr>
      <dgm:t>
        <a:bodyPr/>
        <a:lstStyle/>
        <a:p>
          <a:r>
            <a:rPr lang="ru-RU" dirty="0" smtClean="0">
              <a:solidFill>
                <a:srgbClr val="002060"/>
              </a:solidFill>
              <a:latin typeface="Times New Roman" panose="02020603050405020304" pitchFamily="18" charset="0"/>
              <a:cs typeface="Times New Roman" panose="02020603050405020304" pitchFamily="18" charset="0"/>
            </a:rPr>
            <a:t>ИОМ</a:t>
          </a:r>
          <a:endParaRPr lang="ru-RU" dirty="0">
            <a:solidFill>
              <a:srgbClr val="002060"/>
            </a:solidFill>
            <a:latin typeface="Times New Roman" panose="02020603050405020304" pitchFamily="18" charset="0"/>
            <a:cs typeface="Times New Roman" panose="02020603050405020304" pitchFamily="18" charset="0"/>
          </a:endParaRPr>
        </a:p>
      </dgm:t>
    </dgm:pt>
    <dgm:pt modelId="{DD6F4273-75DA-4394-9F95-BE7171091186}" type="parTrans" cxnId="{5A0A14F3-0D57-48C4-938B-72E6E4D8897A}">
      <dgm:prSet/>
      <dgm:spPr/>
      <dgm:t>
        <a:bodyPr/>
        <a:lstStyle/>
        <a:p>
          <a:endParaRPr lang="ru-RU"/>
        </a:p>
      </dgm:t>
    </dgm:pt>
    <dgm:pt modelId="{9925AF75-2553-46AF-BC5B-36EE16576A34}" type="sibTrans" cxnId="{5A0A14F3-0D57-48C4-938B-72E6E4D8897A}">
      <dgm:prSet/>
      <dgm:spPr/>
      <dgm:t>
        <a:bodyPr/>
        <a:lstStyle/>
        <a:p>
          <a:endParaRPr lang="ru-RU"/>
        </a:p>
      </dgm:t>
    </dgm:pt>
    <dgm:pt modelId="{6B215DF4-E412-4E26-A53A-C42FBC983700}">
      <dgm:prSet phldrT="[Текст]"/>
      <dgm:spPr>
        <a:solidFill>
          <a:srgbClr val="DEB550"/>
        </a:solidFill>
      </dgm:spPr>
      <dgm:t>
        <a:bodyPr/>
        <a:lstStyle/>
        <a:p>
          <a:r>
            <a:rPr lang="ru-RU" dirty="0" smtClean="0">
              <a:latin typeface="Times New Roman" panose="02020603050405020304" pitchFamily="18" charset="0"/>
              <a:cs typeface="Times New Roman" panose="02020603050405020304" pitchFamily="18" charset="0"/>
            </a:rPr>
            <a:t>Семинары, консультации</a:t>
          </a:r>
          <a:endParaRPr lang="ru-RU" dirty="0">
            <a:latin typeface="Times New Roman" panose="02020603050405020304" pitchFamily="18" charset="0"/>
            <a:cs typeface="Times New Roman" panose="02020603050405020304" pitchFamily="18" charset="0"/>
          </a:endParaRPr>
        </a:p>
      </dgm:t>
    </dgm:pt>
    <dgm:pt modelId="{B0D6034A-C585-4CFB-9B35-8506CCCC867A}" type="parTrans" cxnId="{4F84DDE8-7E10-4C9A-905D-283E87D520C1}">
      <dgm:prSet/>
      <dgm:spPr/>
      <dgm:t>
        <a:bodyPr/>
        <a:lstStyle/>
        <a:p>
          <a:endParaRPr lang="ru-RU"/>
        </a:p>
      </dgm:t>
    </dgm:pt>
    <dgm:pt modelId="{6405A0EF-A5E7-4064-9004-4D292D0EA597}" type="sibTrans" cxnId="{4F84DDE8-7E10-4C9A-905D-283E87D520C1}">
      <dgm:prSet/>
      <dgm:spPr/>
      <dgm:t>
        <a:bodyPr/>
        <a:lstStyle/>
        <a:p>
          <a:endParaRPr lang="ru-RU"/>
        </a:p>
      </dgm:t>
    </dgm:pt>
    <dgm:pt modelId="{CDBAC8F4-0726-4706-87F2-75D253602F9A}">
      <dgm:prSet phldrT="[Текст]"/>
      <dgm:spPr>
        <a:solidFill>
          <a:srgbClr val="96EAE2"/>
        </a:solidFill>
      </dgm:spPr>
      <dgm:t>
        <a:bodyPr/>
        <a:lstStyle/>
        <a:p>
          <a:r>
            <a:rPr lang="ru-RU" dirty="0" smtClean="0">
              <a:latin typeface="Times New Roman" panose="02020603050405020304" pitchFamily="18" charset="0"/>
              <a:cs typeface="Times New Roman" panose="02020603050405020304" pitchFamily="18" charset="0"/>
            </a:rPr>
            <a:t>Проектный офис</a:t>
          </a:r>
          <a:endParaRPr lang="ru-RU" dirty="0">
            <a:latin typeface="Times New Roman" panose="02020603050405020304" pitchFamily="18" charset="0"/>
            <a:cs typeface="Times New Roman" panose="02020603050405020304" pitchFamily="18" charset="0"/>
          </a:endParaRPr>
        </a:p>
      </dgm:t>
    </dgm:pt>
    <dgm:pt modelId="{08712D29-57EA-45B6-8A4C-04F535107B5A}" type="parTrans" cxnId="{B10F3A12-87C0-4DDB-AA4F-D15D34B3ADE1}">
      <dgm:prSet/>
      <dgm:spPr/>
      <dgm:t>
        <a:bodyPr/>
        <a:lstStyle/>
        <a:p>
          <a:endParaRPr lang="ru-RU"/>
        </a:p>
      </dgm:t>
    </dgm:pt>
    <dgm:pt modelId="{1B9720CC-ED9C-48AE-8DBE-74C7A78BADA7}" type="sibTrans" cxnId="{B10F3A12-87C0-4DDB-AA4F-D15D34B3ADE1}">
      <dgm:prSet/>
      <dgm:spPr/>
      <dgm:t>
        <a:bodyPr/>
        <a:lstStyle/>
        <a:p>
          <a:endParaRPr lang="ru-RU"/>
        </a:p>
      </dgm:t>
    </dgm:pt>
    <dgm:pt modelId="{BFFD66FB-92B6-4A91-A2CD-25EA2E3D7FC7}">
      <dgm:prSet phldrT="[Текст]"/>
      <dgm:spPr>
        <a:solidFill>
          <a:srgbClr val="D7EBE1"/>
        </a:solidFill>
      </dgm:spPr>
      <dgm:t>
        <a:bodyPr/>
        <a:lstStyle/>
        <a:p>
          <a:r>
            <a:rPr lang="ru-RU" dirty="0" smtClean="0">
              <a:latin typeface="Times New Roman" panose="02020603050405020304" pitchFamily="18" charset="0"/>
              <a:cs typeface="Times New Roman" panose="02020603050405020304" pitchFamily="18" charset="0"/>
            </a:rPr>
            <a:t>Открытый микрофон</a:t>
          </a:r>
          <a:endParaRPr lang="ru-RU" dirty="0">
            <a:latin typeface="Times New Roman" panose="02020603050405020304" pitchFamily="18" charset="0"/>
            <a:cs typeface="Times New Roman" panose="02020603050405020304" pitchFamily="18" charset="0"/>
          </a:endParaRPr>
        </a:p>
      </dgm:t>
    </dgm:pt>
    <dgm:pt modelId="{5C9A4F86-1581-42EB-93F0-BD6D05298E24}" type="parTrans" cxnId="{C17A9F1B-994D-4FEA-B2E0-4ED87D79F502}">
      <dgm:prSet/>
      <dgm:spPr/>
      <dgm:t>
        <a:bodyPr/>
        <a:lstStyle/>
        <a:p>
          <a:endParaRPr lang="ru-RU"/>
        </a:p>
      </dgm:t>
    </dgm:pt>
    <dgm:pt modelId="{94B8913F-77E7-45BC-A59A-5706B3F9C94B}" type="sibTrans" cxnId="{C17A9F1B-994D-4FEA-B2E0-4ED87D79F502}">
      <dgm:prSet/>
      <dgm:spPr/>
      <dgm:t>
        <a:bodyPr/>
        <a:lstStyle/>
        <a:p>
          <a:endParaRPr lang="ru-RU"/>
        </a:p>
      </dgm:t>
    </dgm:pt>
    <dgm:pt modelId="{8709FDE0-A0E2-4FC0-851F-C782C91B4291}">
      <dgm:prSet phldrT="[Текст]"/>
      <dgm:spPr>
        <a:solidFill>
          <a:srgbClr val="002060"/>
        </a:solidFill>
      </dgm:spPr>
      <dgm:t>
        <a:bodyPr/>
        <a:lstStyle/>
        <a:p>
          <a:r>
            <a:rPr lang="ru-RU" dirty="0" smtClean="0">
              <a:latin typeface="Times New Roman" panose="02020603050405020304" pitchFamily="18" charset="0"/>
              <a:cs typeface="Times New Roman" panose="02020603050405020304" pitchFamily="18" charset="0"/>
            </a:rPr>
            <a:t>Наставническая сессия</a:t>
          </a:r>
          <a:endParaRPr lang="ru-RU" dirty="0">
            <a:latin typeface="Times New Roman" panose="02020603050405020304" pitchFamily="18" charset="0"/>
            <a:cs typeface="Times New Roman" panose="02020603050405020304" pitchFamily="18" charset="0"/>
          </a:endParaRPr>
        </a:p>
      </dgm:t>
    </dgm:pt>
    <dgm:pt modelId="{B38E7D55-6FED-4448-AD66-0813A4D8207E}" type="parTrans" cxnId="{5431F14F-2C96-451F-9BB3-F58A909B853F}">
      <dgm:prSet/>
      <dgm:spPr/>
      <dgm:t>
        <a:bodyPr/>
        <a:lstStyle/>
        <a:p>
          <a:endParaRPr lang="ru-RU"/>
        </a:p>
      </dgm:t>
    </dgm:pt>
    <dgm:pt modelId="{F26D17B5-C90D-4D9B-A52D-493CC5C67A48}" type="sibTrans" cxnId="{5431F14F-2C96-451F-9BB3-F58A909B853F}">
      <dgm:prSet/>
      <dgm:spPr/>
      <dgm:t>
        <a:bodyPr/>
        <a:lstStyle/>
        <a:p>
          <a:endParaRPr lang="ru-RU"/>
        </a:p>
      </dgm:t>
    </dgm:pt>
    <dgm:pt modelId="{89618D38-682E-4038-A2C7-EA6469D1F9A3}" type="pres">
      <dgm:prSet presAssocID="{1E8618A3-8676-47AD-8514-54877ECB81DE}" presName="diagram" presStyleCnt="0">
        <dgm:presLayoutVars>
          <dgm:chMax val="1"/>
          <dgm:dir/>
          <dgm:animLvl val="ctr"/>
          <dgm:resizeHandles val="exact"/>
        </dgm:presLayoutVars>
      </dgm:prSet>
      <dgm:spPr/>
      <dgm:t>
        <a:bodyPr/>
        <a:lstStyle/>
        <a:p>
          <a:endParaRPr lang="ru-RU"/>
        </a:p>
      </dgm:t>
    </dgm:pt>
    <dgm:pt modelId="{E22A7C71-B673-4D4B-981B-A12F6E90E9E5}" type="pres">
      <dgm:prSet presAssocID="{1E8618A3-8676-47AD-8514-54877ECB81DE}" presName="matrix" presStyleCnt="0"/>
      <dgm:spPr/>
    </dgm:pt>
    <dgm:pt modelId="{D9D21F8C-4F28-4674-83A8-42830C9A5CA3}" type="pres">
      <dgm:prSet presAssocID="{1E8618A3-8676-47AD-8514-54877ECB81DE}" presName="tile1" presStyleLbl="node1" presStyleIdx="0" presStyleCnt="4"/>
      <dgm:spPr/>
      <dgm:t>
        <a:bodyPr/>
        <a:lstStyle/>
        <a:p>
          <a:endParaRPr lang="ru-RU"/>
        </a:p>
      </dgm:t>
    </dgm:pt>
    <dgm:pt modelId="{C31B8397-CB23-4427-9ED7-BA7FA4CE48C5}" type="pres">
      <dgm:prSet presAssocID="{1E8618A3-8676-47AD-8514-54877ECB81DE}" presName="tile1text" presStyleLbl="node1" presStyleIdx="0" presStyleCnt="4">
        <dgm:presLayoutVars>
          <dgm:chMax val="0"/>
          <dgm:chPref val="0"/>
          <dgm:bulletEnabled val="1"/>
        </dgm:presLayoutVars>
      </dgm:prSet>
      <dgm:spPr/>
      <dgm:t>
        <a:bodyPr/>
        <a:lstStyle/>
        <a:p>
          <a:endParaRPr lang="ru-RU"/>
        </a:p>
      </dgm:t>
    </dgm:pt>
    <dgm:pt modelId="{5DE5D93C-3F98-457A-AAEB-7C3992DA2E6C}" type="pres">
      <dgm:prSet presAssocID="{1E8618A3-8676-47AD-8514-54877ECB81DE}" presName="tile2" presStyleLbl="node1" presStyleIdx="1" presStyleCnt="4"/>
      <dgm:spPr/>
      <dgm:t>
        <a:bodyPr/>
        <a:lstStyle/>
        <a:p>
          <a:endParaRPr lang="ru-RU"/>
        </a:p>
      </dgm:t>
    </dgm:pt>
    <dgm:pt modelId="{1FA01C8E-F7AD-416F-9813-54909AC91745}" type="pres">
      <dgm:prSet presAssocID="{1E8618A3-8676-47AD-8514-54877ECB81DE}" presName="tile2text" presStyleLbl="node1" presStyleIdx="1" presStyleCnt="4">
        <dgm:presLayoutVars>
          <dgm:chMax val="0"/>
          <dgm:chPref val="0"/>
          <dgm:bulletEnabled val="1"/>
        </dgm:presLayoutVars>
      </dgm:prSet>
      <dgm:spPr/>
      <dgm:t>
        <a:bodyPr/>
        <a:lstStyle/>
        <a:p>
          <a:endParaRPr lang="ru-RU"/>
        </a:p>
      </dgm:t>
    </dgm:pt>
    <dgm:pt modelId="{5E308114-C51B-4DDC-A4C8-CE7ECEC82DCA}" type="pres">
      <dgm:prSet presAssocID="{1E8618A3-8676-47AD-8514-54877ECB81DE}" presName="tile3" presStyleLbl="node1" presStyleIdx="2" presStyleCnt="4"/>
      <dgm:spPr/>
      <dgm:t>
        <a:bodyPr/>
        <a:lstStyle/>
        <a:p>
          <a:endParaRPr lang="ru-RU"/>
        </a:p>
      </dgm:t>
    </dgm:pt>
    <dgm:pt modelId="{DF2714F1-12EA-48C2-80DA-16D237E490C8}" type="pres">
      <dgm:prSet presAssocID="{1E8618A3-8676-47AD-8514-54877ECB81DE}" presName="tile3text" presStyleLbl="node1" presStyleIdx="2" presStyleCnt="4">
        <dgm:presLayoutVars>
          <dgm:chMax val="0"/>
          <dgm:chPref val="0"/>
          <dgm:bulletEnabled val="1"/>
        </dgm:presLayoutVars>
      </dgm:prSet>
      <dgm:spPr/>
      <dgm:t>
        <a:bodyPr/>
        <a:lstStyle/>
        <a:p>
          <a:endParaRPr lang="ru-RU"/>
        </a:p>
      </dgm:t>
    </dgm:pt>
    <dgm:pt modelId="{7CDBC6C4-B170-4145-8B13-9D54D560B39E}" type="pres">
      <dgm:prSet presAssocID="{1E8618A3-8676-47AD-8514-54877ECB81DE}" presName="tile4" presStyleLbl="node1" presStyleIdx="3" presStyleCnt="4"/>
      <dgm:spPr/>
      <dgm:t>
        <a:bodyPr/>
        <a:lstStyle/>
        <a:p>
          <a:endParaRPr lang="ru-RU"/>
        </a:p>
      </dgm:t>
    </dgm:pt>
    <dgm:pt modelId="{04AF6E3C-1231-43DE-95E5-646F96563F4E}" type="pres">
      <dgm:prSet presAssocID="{1E8618A3-8676-47AD-8514-54877ECB81DE}" presName="tile4text" presStyleLbl="node1" presStyleIdx="3" presStyleCnt="4">
        <dgm:presLayoutVars>
          <dgm:chMax val="0"/>
          <dgm:chPref val="0"/>
          <dgm:bulletEnabled val="1"/>
        </dgm:presLayoutVars>
      </dgm:prSet>
      <dgm:spPr/>
      <dgm:t>
        <a:bodyPr/>
        <a:lstStyle/>
        <a:p>
          <a:endParaRPr lang="ru-RU"/>
        </a:p>
      </dgm:t>
    </dgm:pt>
    <dgm:pt modelId="{D9FC8F21-72CB-421F-9D25-65FB2EF3AB17}" type="pres">
      <dgm:prSet presAssocID="{1E8618A3-8676-47AD-8514-54877ECB81DE}" presName="centerTile" presStyleLbl="fgShp" presStyleIdx="0" presStyleCnt="1">
        <dgm:presLayoutVars>
          <dgm:chMax val="0"/>
          <dgm:chPref val="0"/>
        </dgm:presLayoutVars>
      </dgm:prSet>
      <dgm:spPr/>
      <dgm:t>
        <a:bodyPr/>
        <a:lstStyle/>
        <a:p>
          <a:endParaRPr lang="ru-RU"/>
        </a:p>
      </dgm:t>
    </dgm:pt>
  </dgm:ptLst>
  <dgm:cxnLst>
    <dgm:cxn modelId="{399A5332-4205-491C-96DE-907DE15E48F0}" type="presOf" srcId="{CDBAC8F4-0726-4706-87F2-75D253602F9A}" destId="{1FA01C8E-F7AD-416F-9813-54909AC91745}" srcOrd="1" destOrd="0" presId="urn:microsoft.com/office/officeart/2005/8/layout/matrix1"/>
    <dgm:cxn modelId="{307AEB19-5F41-4541-9EDE-2344DCDD8FB7}" type="presOf" srcId="{84A76EA5-A830-4627-ADB9-27DDCC1DB06D}" destId="{D9FC8F21-72CB-421F-9D25-65FB2EF3AB17}" srcOrd="0" destOrd="0" presId="urn:microsoft.com/office/officeart/2005/8/layout/matrix1"/>
    <dgm:cxn modelId="{200A4FFA-1848-407C-BAEB-F71C4AD1BEBA}" type="presOf" srcId="{BFFD66FB-92B6-4A91-A2CD-25EA2E3D7FC7}" destId="{DF2714F1-12EA-48C2-80DA-16D237E490C8}" srcOrd="1" destOrd="0" presId="urn:microsoft.com/office/officeart/2005/8/layout/matrix1"/>
    <dgm:cxn modelId="{63B5EA70-5E22-4A86-8B2B-C0D4083A926E}" type="presOf" srcId="{6B215DF4-E412-4E26-A53A-C42FBC983700}" destId="{C31B8397-CB23-4427-9ED7-BA7FA4CE48C5}" srcOrd="1" destOrd="0" presId="urn:microsoft.com/office/officeart/2005/8/layout/matrix1"/>
    <dgm:cxn modelId="{547875DA-CDD8-4379-B9F7-C53CA9D40EF5}" type="presOf" srcId="{8709FDE0-A0E2-4FC0-851F-C782C91B4291}" destId="{7CDBC6C4-B170-4145-8B13-9D54D560B39E}" srcOrd="0" destOrd="0" presId="urn:microsoft.com/office/officeart/2005/8/layout/matrix1"/>
    <dgm:cxn modelId="{B10F3A12-87C0-4DDB-AA4F-D15D34B3ADE1}" srcId="{84A76EA5-A830-4627-ADB9-27DDCC1DB06D}" destId="{CDBAC8F4-0726-4706-87F2-75D253602F9A}" srcOrd="1" destOrd="0" parTransId="{08712D29-57EA-45B6-8A4C-04F535107B5A}" sibTransId="{1B9720CC-ED9C-48AE-8DBE-74C7A78BADA7}"/>
    <dgm:cxn modelId="{3786E3C3-D417-4E54-BFD1-36C009E76EAC}" type="presOf" srcId="{1E8618A3-8676-47AD-8514-54877ECB81DE}" destId="{89618D38-682E-4038-A2C7-EA6469D1F9A3}" srcOrd="0" destOrd="0" presId="urn:microsoft.com/office/officeart/2005/8/layout/matrix1"/>
    <dgm:cxn modelId="{1CCB7178-E548-4893-8FFF-87EBD459D008}" type="presOf" srcId="{8709FDE0-A0E2-4FC0-851F-C782C91B4291}" destId="{04AF6E3C-1231-43DE-95E5-646F96563F4E}" srcOrd="1" destOrd="0" presId="urn:microsoft.com/office/officeart/2005/8/layout/matrix1"/>
    <dgm:cxn modelId="{A8E289B2-EAE1-498B-B6A9-75CF70348E46}" type="presOf" srcId="{BFFD66FB-92B6-4A91-A2CD-25EA2E3D7FC7}" destId="{5E308114-C51B-4DDC-A4C8-CE7ECEC82DCA}" srcOrd="0" destOrd="0" presId="urn:microsoft.com/office/officeart/2005/8/layout/matrix1"/>
    <dgm:cxn modelId="{5431F14F-2C96-451F-9BB3-F58A909B853F}" srcId="{84A76EA5-A830-4627-ADB9-27DDCC1DB06D}" destId="{8709FDE0-A0E2-4FC0-851F-C782C91B4291}" srcOrd="3" destOrd="0" parTransId="{B38E7D55-6FED-4448-AD66-0813A4D8207E}" sibTransId="{F26D17B5-C90D-4D9B-A52D-493CC5C67A48}"/>
    <dgm:cxn modelId="{6CF2D228-9ED0-44C5-8B9C-1B034056A55F}" type="presOf" srcId="{6B215DF4-E412-4E26-A53A-C42FBC983700}" destId="{D9D21F8C-4F28-4674-83A8-42830C9A5CA3}" srcOrd="0" destOrd="0" presId="urn:microsoft.com/office/officeart/2005/8/layout/matrix1"/>
    <dgm:cxn modelId="{C17A9F1B-994D-4FEA-B2E0-4ED87D79F502}" srcId="{84A76EA5-A830-4627-ADB9-27DDCC1DB06D}" destId="{BFFD66FB-92B6-4A91-A2CD-25EA2E3D7FC7}" srcOrd="2" destOrd="0" parTransId="{5C9A4F86-1581-42EB-93F0-BD6D05298E24}" sibTransId="{94B8913F-77E7-45BC-A59A-5706B3F9C94B}"/>
    <dgm:cxn modelId="{4F84DDE8-7E10-4C9A-905D-283E87D520C1}" srcId="{84A76EA5-A830-4627-ADB9-27DDCC1DB06D}" destId="{6B215DF4-E412-4E26-A53A-C42FBC983700}" srcOrd="0" destOrd="0" parTransId="{B0D6034A-C585-4CFB-9B35-8506CCCC867A}" sibTransId="{6405A0EF-A5E7-4064-9004-4D292D0EA597}"/>
    <dgm:cxn modelId="{5A0A14F3-0D57-48C4-938B-72E6E4D8897A}" srcId="{1E8618A3-8676-47AD-8514-54877ECB81DE}" destId="{84A76EA5-A830-4627-ADB9-27DDCC1DB06D}" srcOrd="0" destOrd="0" parTransId="{DD6F4273-75DA-4394-9F95-BE7171091186}" sibTransId="{9925AF75-2553-46AF-BC5B-36EE16576A34}"/>
    <dgm:cxn modelId="{C83BA8C2-4778-4997-A281-7C4FA78990BD}" type="presOf" srcId="{CDBAC8F4-0726-4706-87F2-75D253602F9A}" destId="{5DE5D93C-3F98-457A-AAEB-7C3992DA2E6C}" srcOrd="0" destOrd="0" presId="urn:microsoft.com/office/officeart/2005/8/layout/matrix1"/>
    <dgm:cxn modelId="{0D5B6E30-2656-46F3-B3C9-CE5344A6EDE0}" type="presParOf" srcId="{89618D38-682E-4038-A2C7-EA6469D1F9A3}" destId="{E22A7C71-B673-4D4B-981B-A12F6E90E9E5}" srcOrd="0" destOrd="0" presId="urn:microsoft.com/office/officeart/2005/8/layout/matrix1"/>
    <dgm:cxn modelId="{701A9F52-6D04-436E-A19D-0233582C493E}" type="presParOf" srcId="{E22A7C71-B673-4D4B-981B-A12F6E90E9E5}" destId="{D9D21F8C-4F28-4674-83A8-42830C9A5CA3}" srcOrd="0" destOrd="0" presId="urn:microsoft.com/office/officeart/2005/8/layout/matrix1"/>
    <dgm:cxn modelId="{6EC52C9F-39DF-4F6D-ADD4-ED1244053664}" type="presParOf" srcId="{E22A7C71-B673-4D4B-981B-A12F6E90E9E5}" destId="{C31B8397-CB23-4427-9ED7-BA7FA4CE48C5}" srcOrd="1" destOrd="0" presId="urn:microsoft.com/office/officeart/2005/8/layout/matrix1"/>
    <dgm:cxn modelId="{171662CD-E76A-4A21-9447-ACEC37B354F4}" type="presParOf" srcId="{E22A7C71-B673-4D4B-981B-A12F6E90E9E5}" destId="{5DE5D93C-3F98-457A-AAEB-7C3992DA2E6C}" srcOrd="2" destOrd="0" presId="urn:microsoft.com/office/officeart/2005/8/layout/matrix1"/>
    <dgm:cxn modelId="{E227CB84-1B5F-48A4-AE71-45097EF2F824}" type="presParOf" srcId="{E22A7C71-B673-4D4B-981B-A12F6E90E9E5}" destId="{1FA01C8E-F7AD-416F-9813-54909AC91745}" srcOrd="3" destOrd="0" presId="urn:microsoft.com/office/officeart/2005/8/layout/matrix1"/>
    <dgm:cxn modelId="{65F5E8DE-425C-49F4-8C28-2868DECBC398}" type="presParOf" srcId="{E22A7C71-B673-4D4B-981B-A12F6E90E9E5}" destId="{5E308114-C51B-4DDC-A4C8-CE7ECEC82DCA}" srcOrd="4" destOrd="0" presId="urn:microsoft.com/office/officeart/2005/8/layout/matrix1"/>
    <dgm:cxn modelId="{837B39D3-32B3-4870-9221-52049D040022}" type="presParOf" srcId="{E22A7C71-B673-4D4B-981B-A12F6E90E9E5}" destId="{DF2714F1-12EA-48C2-80DA-16D237E490C8}" srcOrd="5" destOrd="0" presId="urn:microsoft.com/office/officeart/2005/8/layout/matrix1"/>
    <dgm:cxn modelId="{D44B6F43-F6EA-4DC5-A5E0-26E64121139B}" type="presParOf" srcId="{E22A7C71-B673-4D4B-981B-A12F6E90E9E5}" destId="{7CDBC6C4-B170-4145-8B13-9D54D560B39E}" srcOrd="6" destOrd="0" presId="urn:microsoft.com/office/officeart/2005/8/layout/matrix1"/>
    <dgm:cxn modelId="{8D58FE48-A3F6-43F5-A86D-C9E301A1DC82}" type="presParOf" srcId="{E22A7C71-B673-4D4B-981B-A12F6E90E9E5}" destId="{04AF6E3C-1231-43DE-95E5-646F96563F4E}" srcOrd="7" destOrd="0" presId="urn:microsoft.com/office/officeart/2005/8/layout/matrix1"/>
    <dgm:cxn modelId="{46A7A407-7365-4398-86EC-F8A758D6596E}" type="presParOf" srcId="{89618D38-682E-4038-A2C7-EA6469D1F9A3}" destId="{D9FC8F21-72CB-421F-9D25-65FB2EF3AB17}"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D21F8C-4F28-4674-83A8-42830C9A5CA3}">
      <dsp:nvSpPr>
        <dsp:cNvPr id="0" name=""/>
        <dsp:cNvSpPr/>
      </dsp:nvSpPr>
      <dsp:spPr>
        <a:xfrm rot="16200000">
          <a:off x="677333" y="-677333"/>
          <a:ext cx="2709333" cy="4064000"/>
        </a:xfrm>
        <a:prstGeom prst="round1Rect">
          <a:avLst/>
        </a:prstGeom>
        <a:solidFill>
          <a:srgbClr val="DEB5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ru-RU" sz="4000" kern="1200" dirty="0" smtClean="0">
              <a:latin typeface="Times New Roman" panose="02020603050405020304" pitchFamily="18" charset="0"/>
              <a:cs typeface="Times New Roman" panose="02020603050405020304" pitchFamily="18" charset="0"/>
            </a:rPr>
            <a:t>Семинары, консультации</a:t>
          </a:r>
          <a:endParaRPr lang="ru-RU" sz="4000" kern="1200" dirty="0">
            <a:latin typeface="Times New Roman" panose="02020603050405020304" pitchFamily="18" charset="0"/>
            <a:cs typeface="Times New Roman" panose="02020603050405020304" pitchFamily="18" charset="0"/>
          </a:endParaRPr>
        </a:p>
      </dsp:txBody>
      <dsp:txXfrm rot="5400000">
        <a:off x="-1" y="1"/>
        <a:ext cx="4064000" cy="2032000"/>
      </dsp:txXfrm>
    </dsp:sp>
    <dsp:sp modelId="{5DE5D93C-3F98-457A-AAEB-7C3992DA2E6C}">
      <dsp:nvSpPr>
        <dsp:cNvPr id="0" name=""/>
        <dsp:cNvSpPr/>
      </dsp:nvSpPr>
      <dsp:spPr>
        <a:xfrm>
          <a:off x="4064000" y="0"/>
          <a:ext cx="4064000" cy="2709333"/>
        </a:xfrm>
        <a:prstGeom prst="round1Rect">
          <a:avLst/>
        </a:prstGeom>
        <a:solidFill>
          <a:srgbClr val="96EAE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ru-RU" sz="4000" kern="1200" dirty="0" smtClean="0">
              <a:latin typeface="Times New Roman" panose="02020603050405020304" pitchFamily="18" charset="0"/>
              <a:cs typeface="Times New Roman" panose="02020603050405020304" pitchFamily="18" charset="0"/>
            </a:rPr>
            <a:t>Проектный офис</a:t>
          </a:r>
          <a:endParaRPr lang="ru-RU" sz="4000" kern="1200" dirty="0">
            <a:latin typeface="Times New Roman" panose="02020603050405020304" pitchFamily="18" charset="0"/>
            <a:cs typeface="Times New Roman" panose="02020603050405020304" pitchFamily="18" charset="0"/>
          </a:endParaRPr>
        </a:p>
      </dsp:txBody>
      <dsp:txXfrm>
        <a:off x="4064000" y="0"/>
        <a:ext cx="4064000" cy="2032000"/>
      </dsp:txXfrm>
    </dsp:sp>
    <dsp:sp modelId="{5E308114-C51B-4DDC-A4C8-CE7ECEC82DCA}">
      <dsp:nvSpPr>
        <dsp:cNvPr id="0" name=""/>
        <dsp:cNvSpPr/>
      </dsp:nvSpPr>
      <dsp:spPr>
        <a:xfrm rot="10800000">
          <a:off x="0" y="2709333"/>
          <a:ext cx="4064000" cy="2709333"/>
        </a:xfrm>
        <a:prstGeom prst="round1Rect">
          <a:avLst/>
        </a:prstGeom>
        <a:solidFill>
          <a:srgbClr val="D7EBE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ru-RU" sz="4000" kern="1200" dirty="0" smtClean="0">
              <a:latin typeface="Times New Roman" panose="02020603050405020304" pitchFamily="18" charset="0"/>
              <a:cs typeface="Times New Roman" panose="02020603050405020304" pitchFamily="18" charset="0"/>
            </a:rPr>
            <a:t>Открытый микрофон</a:t>
          </a:r>
          <a:endParaRPr lang="ru-RU" sz="4000" kern="1200" dirty="0">
            <a:latin typeface="Times New Roman" panose="02020603050405020304" pitchFamily="18" charset="0"/>
            <a:cs typeface="Times New Roman" panose="02020603050405020304" pitchFamily="18" charset="0"/>
          </a:endParaRPr>
        </a:p>
      </dsp:txBody>
      <dsp:txXfrm rot="10800000">
        <a:off x="0" y="3386666"/>
        <a:ext cx="4064000" cy="2032000"/>
      </dsp:txXfrm>
    </dsp:sp>
    <dsp:sp modelId="{7CDBC6C4-B170-4145-8B13-9D54D560B39E}">
      <dsp:nvSpPr>
        <dsp:cNvPr id="0" name=""/>
        <dsp:cNvSpPr/>
      </dsp:nvSpPr>
      <dsp:spPr>
        <a:xfrm rot="5400000">
          <a:off x="4741333" y="2032000"/>
          <a:ext cx="2709333" cy="4064000"/>
        </a:xfrm>
        <a:prstGeom prst="round1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ru-RU" sz="4000" kern="1200" dirty="0" smtClean="0">
              <a:latin typeface="Times New Roman" panose="02020603050405020304" pitchFamily="18" charset="0"/>
              <a:cs typeface="Times New Roman" panose="02020603050405020304" pitchFamily="18" charset="0"/>
            </a:rPr>
            <a:t>Наставническая сессия</a:t>
          </a:r>
          <a:endParaRPr lang="ru-RU" sz="4000" kern="1200" dirty="0">
            <a:latin typeface="Times New Roman" panose="02020603050405020304" pitchFamily="18" charset="0"/>
            <a:cs typeface="Times New Roman" panose="02020603050405020304" pitchFamily="18" charset="0"/>
          </a:endParaRPr>
        </a:p>
      </dsp:txBody>
      <dsp:txXfrm rot="-5400000">
        <a:off x="4063999" y="3386666"/>
        <a:ext cx="4064000" cy="2032000"/>
      </dsp:txXfrm>
    </dsp:sp>
    <dsp:sp modelId="{D9FC8F21-72CB-421F-9D25-65FB2EF3AB17}">
      <dsp:nvSpPr>
        <dsp:cNvPr id="0" name=""/>
        <dsp:cNvSpPr/>
      </dsp:nvSpPr>
      <dsp:spPr>
        <a:xfrm>
          <a:off x="2844799" y="2032000"/>
          <a:ext cx="2438400" cy="1354666"/>
        </a:xfrm>
        <a:prstGeom prst="roundRect">
          <a:avLst/>
        </a:prstGeom>
        <a:solidFill>
          <a:srgbClr val="C1D1D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ru-RU" sz="4000" kern="1200" dirty="0" smtClean="0">
              <a:solidFill>
                <a:srgbClr val="002060"/>
              </a:solidFill>
              <a:latin typeface="Times New Roman" panose="02020603050405020304" pitchFamily="18" charset="0"/>
              <a:cs typeface="Times New Roman" panose="02020603050405020304" pitchFamily="18" charset="0"/>
            </a:rPr>
            <a:t>ИОМ</a:t>
          </a:r>
          <a:endParaRPr lang="ru-RU" sz="4000" kern="1200" dirty="0">
            <a:solidFill>
              <a:srgbClr val="002060"/>
            </a:solidFill>
            <a:latin typeface="Times New Roman" panose="02020603050405020304" pitchFamily="18" charset="0"/>
            <a:cs typeface="Times New Roman" panose="02020603050405020304" pitchFamily="18" charset="0"/>
          </a:endParaRPr>
        </a:p>
      </dsp:txBody>
      <dsp:txXfrm>
        <a:off x="2910928" y="2098129"/>
        <a:ext cx="2306142" cy="122240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2686269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799183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2499125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302961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331563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90454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403017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145482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3097238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2276845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04F0A0F-9763-4018-9A14-3F4CE46A717B}" type="datetimeFigureOut">
              <a:rPr lang="ru-RU" smtClean="0"/>
              <a:pPr/>
              <a:t>13.11.2023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D36DF3-F1D4-40D6-8E4A-6F021D5AEFBA}" type="slidenum">
              <a:rPr lang="ru-RU" smtClean="0"/>
              <a:pPr/>
              <a:t>‹#›</a:t>
            </a:fld>
            <a:endParaRPr lang="ru-RU"/>
          </a:p>
        </p:txBody>
      </p:sp>
    </p:spTree>
    <p:extLst>
      <p:ext uri="{BB962C8B-B14F-4D97-AF65-F5344CB8AC3E}">
        <p14:creationId xmlns:p14="http://schemas.microsoft.com/office/powerpoint/2010/main" val="291252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F0A0F-9763-4018-9A14-3F4CE46A717B}" type="datetimeFigureOut">
              <a:rPr lang="ru-RU" smtClean="0"/>
              <a:pPr/>
              <a:t>13.11.2023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36DF3-F1D4-40D6-8E4A-6F021D5AEFBA}" type="slidenum">
              <a:rPr lang="ru-RU" smtClean="0"/>
              <a:pPr/>
              <a:t>‹#›</a:t>
            </a:fld>
            <a:endParaRPr lang="ru-RU"/>
          </a:p>
        </p:txBody>
      </p:sp>
    </p:spTree>
    <p:extLst>
      <p:ext uri="{BB962C8B-B14F-4D97-AF65-F5344CB8AC3E}">
        <p14:creationId xmlns:p14="http://schemas.microsoft.com/office/powerpoint/2010/main" val="503466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81216" y="80963"/>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9" name="TextBox 8"/>
          <p:cNvSpPr txBox="1"/>
          <p:nvPr/>
        </p:nvSpPr>
        <p:spPr>
          <a:xfrm>
            <a:off x="1079292" y="1847712"/>
            <a:ext cx="9588708" cy="1754326"/>
          </a:xfrm>
          <a:prstGeom prst="rect">
            <a:avLst/>
          </a:prstGeom>
          <a:noFill/>
        </p:spPr>
        <p:txBody>
          <a:bodyPr wrap="square" rtlCol="0">
            <a:spAutoFit/>
          </a:bodyPr>
          <a:lstStyle/>
          <a:p>
            <a:pPr algn="ctr"/>
            <a:r>
              <a:rPr lang="ru-RU" sz="3600" dirty="0" smtClean="0">
                <a:latin typeface="Times New Roman" panose="02020603050405020304" pitchFamily="18" charset="0"/>
                <a:cs typeface="Times New Roman" panose="02020603050405020304" pitchFamily="18" charset="0"/>
              </a:rPr>
              <a:t>Модель сопровождения ИОМ педагога</a:t>
            </a:r>
          </a:p>
          <a:p>
            <a:pPr algn="ctr"/>
            <a:r>
              <a:rPr lang="ru-RU" sz="3600" dirty="0" smtClean="0">
                <a:latin typeface="Times New Roman" panose="02020603050405020304" pitchFamily="18" charset="0"/>
                <a:cs typeface="Times New Roman" panose="02020603050405020304" pitchFamily="18" charset="0"/>
              </a:rPr>
              <a:t>как инструмента </a:t>
            </a:r>
            <a:r>
              <a:rPr lang="ru-RU" sz="3600" dirty="0">
                <a:latin typeface="Times New Roman" panose="02020603050405020304" pitchFamily="18" charset="0"/>
                <a:cs typeface="Times New Roman" panose="02020603050405020304" pitchFamily="18" charset="0"/>
              </a:rPr>
              <a:t>профессионального развития </a:t>
            </a:r>
            <a:endParaRPr lang="ru-RU" sz="3600" dirty="0" smtClean="0">
              <a:latin typeface="Times New Roman" panose="02020603050405020304" pitchFamily="18" charset="0"/>
              <a:cs typeface="Times New Roman" panose="02020603050405020304" pitchFamily="18" charset="0"/>
            </a:endParaRPr>
          </a:p>
          <a:p>
            <a:pPr algn="ctr"/>
            <a:r>
              <a:rPr lang="ru-RU" sz="3600" dirty="0" smtClean="0">
                <a:latin typeface="Times New Roman" panose="02020603050405020304" pitchFamily="18" charset="0"/>
                <a:cs typeface="Times New Roman" panose="02020603050405020304" pitchFamily="18" charset="0"/>
              </a:rPr>
              <a:t>и самообразования</a:t>
            </a:r>
          </a:p>
        </p:txBody>
      </p:sp>
      <p:sp>
        <p:nvSpPr>
          <p:cNvPr id="6" name="Прямоугольник 5"/>
          <p:cNvSpPr/>
          <p:nvPr/>
        </p:nvSpPr>
        <p:spPr>
          <a:xfrm>
            <a:off x="3688176" y="4429919"/>
            <a:ext cx="6096000" cy="923330"/>
          </a:xfrm>
          <a:prstGeom prst="rect">
            <a:avLst/>
          </a:prstGeom>
        </p:spPr>
        <p:txBody>
          <a:bodyPr>
            <a:spAutoFit/>
          </a:bodyPr>
          <a:lstStyle/>
          <a:p>
            <a:pPr algn="r"/>
            <a:r>
              <a:rPr lang="ru-RU" dirty="0">
                <a:latin typeface="Times New Roman" panose="02020603050405020304" pitchFamily="18" charset="0"/>
                <a:cs typeface="Times New Roman" panose="02020603050405020304" pitchFamily="18" charset="0"/>
              </a:rPr>
              <a:t>Ошмарина В.В.</a:t>
            </a:r>
          </a:p>
          <a:p>
            <a:pPr algn="r"/>
            <a:r>
              <a:rPr lang="ru-RU" dirty="0">
                <a:latin typeface="Times New Roman" panose="02020603050405020304" pitchFamily="18" charset="0"/>
                <a:cs typeface="Times New Roman" panose="02020603050405020304" pitchFamily="18" charset="0"/>
              </a:rPr>
              <a:t>заместитель директора по УМР МАОУ СОШ «</a:t>
            </a:r>
            <a:r>
              <a:rPr lang="ru-RU" dirty="0" err="1">
                <a:latin typeface="Times New Roman" panose="02020603050405020304" pitchFamily="18" charset="0"/>
                <a:cs typeface="Times New Roman" panose="02020603050405020304" pitchFamily="18" charset="0"/>
              </a:rPr>
              <a:t>НьюТон</a:t>
            </a:r>
            <a:r>
              <a:rPr lang="ru-RU" dirty="0" smtClean="0">
                <a:latin typeface="Times New Roman" panose="02020603050405020304" pitchFamily="18" charset="0"/>
                <a:cs typeface="Times New Roman" panose="02020603050405020304" pitchFamily="18" charset="0"/>
              </a:rPr>
              <a:t>»</a:t>
            </a:r>
          </a:p>
          <a:p>
            <a:pPr algn="r"/>
            <a:r>
              <a:rPr lang="ru-RU" dirty="0" smtClean="0">
                <a:latin typeface="Times New Roman" panose="02020603050405020304" pitchFamily="18" charset="0"/>
                <a:cs typeface="Times New Roman" panose="02020603050405020304" pitchFamily="18" charset="0"/>
              </a:rPr>
              <a:t>2022-2023гг.</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0000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3040633" y="18672"/>
            <a:ext cx="8138575" cy="658642"/>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Описание </a:t>
            </a:r>
            <a:r>
              <a:rPr lang="ru-RU" sz="3200" b="1" dirty="0">
                <a:latin typeface="Times New Roman" panose="02020603050405020304" pitchFamily="18" charset="0"/>
                <a:ea typeface="Calibri" panose="020F0502020204030204" pitchFamily="34" charset="0"/>
                <a:cs typeface="Times New Roman" panose="02020603050405020304" pitchFamily="18" charset="0"/>
              </a:rPr>
              <a:t>основных мероприятий проекта</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7" name="Таблица 6"/>
          <p:cNvGraphicFramePr>
            <a:graphicFrameLocks noGrp="1"/>
          </p:cNvGraphicFramePr>
          <p:nvPr>
            <p:extLst/>
          </p:nvPr>
        </p:nvGraphicFramePr>
        <p:xfrm>
          <a:off x="737016" y="858123"/>
          <a:ext cx="10717968" cy="6056767"/>
        </p:xfrm>
        <a:graphic>
          <a:graphicData uri="http://schemas.openxmlformats.org/drawingml/2006/table">
            <a:tbl>
              <a:tblPr bandRow="1">
                <a:tableStyleId>{5C22544A-7EE6-4342-B048-85BDC9FD1C3A}</a:tableStyleId>
              </a:tblPr>
              <a:tblGrid>
                <a:gridCol w="4407108">
                  <a:extLst>
                    <a:ext uri="{9D8B030D-6E8A-4147-A177-3AD203B41FA5}">
                      <a16:colId xmlns:a16="http://schemas.microsoft.com/office/drawing/2014/main" val="3107532216"/>
                    </a:ext>
                  </a:extLst>
                </a:gridCol>
                <a:gridCol w="1484027">
                  <a:extLst>
                    <a:ext uri="{9D8B030D-6E8A-4147-A177-3AD203B41FA5}">
                      <a16:colId xmlns:a16="http://schemas.microsoft.com/office/drawing/2014/main" val="3708200019"/>
                    </a:ext>
                  </a:extLst>
                </a:gridCol>
                <a:gridCol w="2278505">
                  <a:extLst>
                    <a:ext uri="{9D8B030D-6E8A-4147-A177-3AD203B41FA5}">
                      <a16:colId xmlns:a16="http://schemas.microsoft.com/office/drawing/2014/main" val="3720985718"/>
                    </a:ext>
                  </a:extLst>
                </a:gridCol>
                <a:gridCol w="2548328">
                  <a:extLst>
                    <a:ext uri="{9D8B030D-6E8A-4147-A177-3AD203B41FA5}">
                      <a16:colId xmlns:a16="http://schemas.microsoft.com/office/drawing/2014/main" val="751469688"/>
                    </a:ext>
                  </a:extLst>
                </a:gridCol>
              </a:tblGrid>
              <a:tr h="275418">
                <a:tc gridSpan="4">
                  <a:txBody>
                    <a:bodyPr/>
                    <a:lstStyle/>
                    <a:p>
                      <a:pPr algn="ctr">
                        <a:lnSpc>
                          <a:spcPct val="115000"/>
                        </a:lnSpc>
                        <a:spcAft>
                          <a:spcPts val="0"/>
                        </a:spcAft>
                      </a:pPr>
                      <a:r>
                        <a:rPr lang="ru-RU" sz="1600" b="1" dirty="0">
                          <a:effectLst/>
                          <a:latin typeface="Times New Roman" panose="02020603050405020304" pitchFamily="18" charset="0"/>
                          <a:cs typeface="Times New Roman" panose="02020603050405020304" pitchFamily="18" charset="0"/>
                        </a:rPr>
                        <a:t>Основной этап (</a:t>
                      </a:r>
                      <a:r>
                        <a:rPr lang="ru-RU" sz="1600" b="1" dirty="0" err="1">
                          <a:effectLst/>
                          <a:latin typeface="Times New Roman" panose="02020603050405020304" pitchFamily="18" charset="0"/>
                          <a:cs typeface="Times New Roman" panose="02020603050405020304" pitchFamily="18" charset="0"/>
                        </a:rPr>
                        <a:t>деятельностный</a:t>
                      </a:r>
                      <a:r>
                        <a:rPr lang="ru-RU" sz="1600" b="1" dirty="0">
                          <a:effectLst/>
                          <a:latin typeface="Times New Roman" panose="02020603050405020304" pitchFamily="18" charset="0"/>
                          <a:cs typeface="Times New Roman" panose="02020603050405020304" pitchFamily="18" charset="0"/>
                        </a:rPr>
                        <a:t>) август 2022 - декабрь 2023</a:t>
                      </a: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118838409"/>
                  </a:ext>
                </a:extLst>
              </a:tr>
              <a:tr h="960700">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Обмен опытом разработки ИОМ в рамках августовской педагогической конференции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a:effectLst/>
                          <a:latin typeface="Times New Roman" panose="02020603050405020304" pitchFamily="18" charset="0"/>
                          <a:cs typeface="Times New Roman" panose="02020603050405020304" pitchFamily="18" charset="0"/>
                        </a:rPr>
                        <a:t>Август 2022</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В.В.Ошмарина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М.Л.Салахеева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Л.В.Ананина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Дмитриева Е.Н.</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a:effectLst/>
                          <a:latin typeface="Times New Roman" panose="02020603050405020304" pitchFamily="18" charset="0"/>
                          <a:cs typeface="Times New Roman" panose="02020603050405020304" pitchFamily="18" charset="0"/>
                        </a:rPr>
                        <a:t>Взаимная экспертиза, обмен опытом</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extLst>
                  <a:ext uri="{0D108BD9-81ED-4DB2-BD59-A6C34878D82A}">
                    <a16:rowId xmlns:a16="http://schemas.microsoft.com/office/drawing/2014/main" val="3718523591"/>
                  </a:ext>
                </a:extLst>
              </a:tr>
              <a:tr h="1441049">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Организация сопровождения реализации ИОМ </a:t>
                      </a:r>
                      <a:r>
                        <a:rPr lang="ru-RU" sz="1600" dirty="0" smtClean="0">
                          <a:effectLst/>
                          <a:latin typeface="Times New Roman" panose="02020603050405020304" pitchFamily="18" charset="0"/>
                          <a:cs typeface="Times New Roman" panose="02020603050405020304" pitchFamily="18" charset="0"/>
                        </a:rPr>
                        <a:t>педагогов, индивидуальные и групповые </a:t>
                      </a:r>
                      <a:r>
                        <a:rPr lang="ru-RU" sz="1600" dirty="0" err="1" smtClean="0">
                          <a:effectLst/>
                          <a:latin typeface="Times New Roman" panose="02020603050405020304" pitchFamily="18" charset="0"/>
                          <a:cs typeface="Times New Roman" panose="02020603050405020304" pitchFamily="18" charset="0"/>
                        </a:rPr>
                        <a:t>тьюториалы</a:t>
                      </a:r>
                      <a:r>
                        <a:rPr lang="ru-RU" sz="1600" dirty="0" smtClean="0">
                          <a:effectLst/>
                          <a:latin typeface="Times New Roman" panose="02020603050405020304" pitchFamily="18" charset="0"/>
                          <a:cs typeface="Times New Roman" panose="02020603050405020304" pitchFamily="18" charset="0"/>
                        </a:rPr>
                        <a:t>, наставнические сессии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tc>
                  <a:txBody>
                    <a:bodyPr/>
                    <a:lstStyle/>
                    <a:p>
                      <a:pPr>
                        <a:lnSpc>
                          <a:spcPct val="115000"/>
                        </a:lnSpc>
                        <a:spcAft>
                          <a:spcPts val="0"/>
                        </a:spcAft>
                      </a:pPr>
                      <a:r>
                        <a:rPr lang="ru-RU" sz="1400">
                          <a:effectLst/>
                          <a:latin typeface="Times New Roman" panose="02020603050405020304" pitchFamily="18" charset="0"/>
                          <a:cs typeface="Times New Roman" panose="02020603050405020304" pitchFamily="18" charset="0"/>
                        </a:rPr>
                        <a:t>Сентябрь 2022 – декабрь 2023</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tc>
                  <a:txBody>
                    <a:bodyPr/>
                    <a:lstStyle/>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В.В.Ошмарина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М.Л.Салахеева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Л.В.Ананина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Наставники</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Эксперты</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Руководители ШМО</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tc>
                  <a:txBody>
                    <a:bodyPr/>
                    <a:lstStyle/>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Непрерывное сопровождение, выполнение ИОМ</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extLst>
                  <a:ext uri="{0D108BD9-81ED-4DB2-BD59-A6C34878D82A}">
                    <a16:rowId xmlns:a16="http://schemas.microsoft.com/office/drawing/2014/main" val="48625687"/>
                  </a:ext>
                </a:extLst>
              </a:tr>
              <a:tr h="1289959">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Работа Проектного офиса для педагогов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a:effectLst/>
                          <a:latin typeface="Times New Roman" panose="02020603050405020304" pitchFamily="18" charset="0"/>
                          <a:cs typeface="Times New Roman" panose="02020603050405020304" pitchFamily="18" charset="0"/>
                        </a:rPr>
                        <a:t>Сентябрь 2022 – декабрь 2023</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В.В.Ошмарина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М.Л.Салахеева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Л.В.Ананина</a:t>
                      </a:r>
                      <a:r>
                        <a:rPr lang="ru-RU" sz="1400" dirty="0">
                          <a:effectLst/>
                          <a:latin typeface="Times New Roman" panose="02020603050405020304" pitchFamily="18" charset="0"/>
                          <a:cs typeface="Times New Roman" panose="02020603050405020304" pitchFamily="18" charset="0"/>
                        </a:rPr>
                        <a:t> Наставники</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Эксперты</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Руководители ШМО</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a:effectLst/>
                          <a:latin typeface="Times New Roman" panose="02020603050405020304" pitchFamily="18" charset="0"/>
                          <a:cs typeface="Times New Roman" panose="02020603050405020304" pitchFamily="18" charset="0"/>
                        </a:rPr>
                        <a:t>Проектные идеи педагогов, в т.ч. в рамках реализации ИОМ</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extLst>
                  <a:ext uri="{0D108BD9-81ED-4DB2-BD59-A6C34878D82A}">
                    <a16:rowId xmlns:a16="http://schemas.microsoft.com/office/drawing/2014/main" val="2178219487"/>
                  </a:ext>
                </a:extLst>
              </a:tr>
              <a:tr h="742793">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Обработка запроса и анализ итогов КПК</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tc>
                  <a:txBody>
                    <a:bodyPr/>
                    <a:lstStyle/>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ежемесячно</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tc>
                  <a:txBody>
                    <a:bodyPr/>
                    <a:lstStyle/>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М.Л.Салахеева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В.В.Ошмарина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педагоги</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tc>
                  <a:txBody>
                    <a:bodyPr/>
                    <a:lstStyle/>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«Открытый микрофон» по итогам КПК</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solidFill>
                      <a:srgbClr val="D1EDF1"/>
                    </a:solidFill>
                  </a:tcPr>
                </a:tc>
                <a:extLst>
                  <a:ext uri="{0D108BD9-81ED-4DB2-BD59-A6C34878D82A}">
                    <a16:rowId xmlns:a16="http://schemas.microsoft.com/office/drawing/2014/main" val="51111108"/>
                  </a:ext>
                </a:extLst>
              </a:tr>
              <a:tr h="1289959">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Трансляция опыта педагогов в рамках реализации ИОМ</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Сентябрь 2022 – декабрь 2023</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М.Л.Салахеева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В.В.Ошмарина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педагоги</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tc>
                  <a:txBody>
                    <a:bodyPr/>
                    <a:lstStyle/>
                    <a:p>
                      <a:pPr>
                        <a:lnSpc>
                          <a:spcPct val="115000"/>
                        </a:lnSpc>
                        <a:spcAft>
                          <a:spcPts val="0"/>
                        </a:spcAft>
                      </a:pPr>
                      <a:r>
                        <a:rPr lang="ru-RU" sz="1400" dirty="0">
                          <a:effectLst/>
                          <a:latin typeface="Times New Roman" panose="02020603050405020304" pitchFamily="18" charset="0"/>
                          <a:cs typeface="Times New Roman" panose="02020603050405020304" pitchFamily="18" charset="0"/>
                        </a:rPr>
                        <a:t>Представление опыта на конкурсах и методических конференциях (м-к, доклады, публикации)</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436" marR="46436" marT="0" marB="0"/>
                </a:tc>
                <a:extLst>
                  <a:ext uri="{0D108BD9-81ED-4DB2-BD59-A6C34878D82A}">
                    <a16:rowId xmlns:a16="http://schemas.microsoft.com/office/drawing/2014/main" val="3452955"/>
                  </a:ext>
                </a:extLst>
              </a:tr>
            </a:tbl>
          </a:graphicData>
        </a:graphic>
      </p:graphicFrame>
    </p:spTree>
    <p:extLst>
      <p:ext uri="{BB962C8B-B14F-4D97-AF65-F5344CB8AC3E}">
        <p14:creationId xmlns:p14="http://schemas.microsoft.com/office/powerpoint/2010/main" val="991468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2806979" y="112888"/>
            <a:ext cx="8138575" cy="658642"/>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Описание </a:t>
            </a:r>
            <a:r>
              <a:rPr lang="ru-RU" sz="3200" b="1" dirty="0">
                <a:latin typeface="Times New Roman" panose="02020603050405020304" pitchFamily="18" charset="0"/>
                <a:ea typeface="Calibri" panose="020F0502020204030204" pitchFamily="34" charset="0"/>
                <a:cs typeface="Times New Roman" panose="02020603050405020304" pitchFamily="18" charset="0"/>
              </a:rPr>
              <a:t>основных мероприятий проекта</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9" name="Таблица 8"/>
          <p:cNvGraphicFramePr>
            <a:graphicFrameLocks noGrp="1"/>
          </p:cNvGraphicFramePr>
          <p:nvPr>
            <p:extLst/>
          </p:nvPr>
        </p:nvGraphicFramePr>
        <p:xfrm>
          <a:off x="884421" y="1400176"/>
          <a:ext cx="10732956" cy="4403724"/>
        </p:xfrm>
        <a:graphic>
          <a:graphicData uri="http://schemas.openxmlformats.org/drawingml/2006/table">
            <a:tbl>
              <a:tblPr bandRow="1">
                <a:tableStyleId>{5C22544A-7EE6-4342-B048-85BDC9FD1C3A}</a:tableStyleId>
              </a:tblPr>
              <a:tblGrid>
                <a:gridCol w="4995314">
                  <a:extLst>
                    <a:ext uri="{9D8B030D-6E8A-4147-A177-3AD203B41FA5}">
                      <a16:colId xmlns:a16="http://schemas.microsoft.com/office/drawing/2014/main" val="2262248298"/>
                    </a:ext>
                  </a:extLst>
                </a:gridCol>
                <a:gridCol w="1449257">
                  <a:extLst>
                    <a:ext uri="{9D8B030D-6E8A-4147-A177-3AD203B41FA5}">
                      <a16:colId xmlns:a16="http://schemas.microsoft.com/office/drawing/2014/main" val="3732362243"/>
                    </a:ext>
                  </a:extLst>
                </a:gridCol>
                <a:gridCol w="2318354">
                  <a:extLst>
                    <a:ext uri="{9D8B030D-6E8A-4147-A177-3AD203B41FA5}">
                      <a16:colId xmlns:a16="http://schemas.microsoft.com/office/drawing/2014/main" val="784510537"/>
                    </a:ext>
                  </a:extLst>
                </a:gridCol>
                <a:gridCol w="1970031">
                  <a:extLst>
                    <a:ext uri="{9D8B030D-6E8A-4147-A177-3AD203B41FA5}">
                      <a16:colId xmlns:a16="http://schemas.microsoft.com/office/drawing/2014/main" val="3851422193"/>
                    </a:ext>
                  </a:extLst>
                </a:gridCol>
              </a:tblGrid>
              <a:tr h="508939">
                <a:tc gridSpan="4">
                  <a:txBody>
                    <a:bodyPr/>
                    <a:lstStyle/>
                    <a:p>
                      <a:pPr algn="ctr">
                        <a:lnSpc>
                          <a:spcPct val="100000"/>
                        </a:lnSpc>
                        <a:spcAft>
                          <a:spcPts val="0"/>
                        </a:spcAft>
                      </a:pPr>
                      <a:r>
                        <a:rPr lang="ru-RU" sz="2400" b="1" dirty="0">
                          <a:effectLst/>
                          <a:latin typeface="Times New Roman" panose="02020603050405020304" pitchFamily="18" charset="0"/>
                          <a:cs typeface="Times New Roman" panose="02020603050405020304" pitchFamily="18" charset="0"/>
                        </a:rPr>
                        <a:t>Заключительный этап (рефлексивный) январь 2024 - сентябрь 2024</a:t>
                      </a:r>
                      <a:endParaRPr lang="ru-RU"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1EDF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171133308"/>
                  </a:ext>
                </a:extLst>
              </a:tr>
              <a:tr h="1229920">
                <a:tc>
                  <a:txBody>
                    <a:bodyPr/>
                    <a:lstStyle/>
                    <a:p>
                      <a:pPr>
                        <a:lnSpc>
                          <a:spcPct val="100000"/>
                        </a:lnSpc>
                        <a:spcAft>
                          <a:spcPts val="0"/>
                        </a:spcAft>
                      </a:pPr>
                      <a:r>
                        <a:rPr lang="ru-RU" sz="2000" dirty="0" smtClean="0">
                          <a:effectLst/>
                          <a:latin typeface="Times New Roman" panose="02020603050405020304" pitchFamily="18" charset="0"/>
                          <a:cs typeface="Times New Roman" panose="02020603050405020304" pitchFamily="18" charset="0"/>
                        </a:rPr>
                        <a:t>Проведение рефлексивной</a:t>
                      </a:r>
                      <a:r>
                        <a:rPr lang="ru-RU" sz="2000" baseline="0" dirty="0" smtClean="0">
                          <a:effectLst/>
                          <a:latin typeface="Times New Roman" panose="02020603050405020304" pitchFamily="18" charset="0"/>
                          <a:cs typeface="Times New Roman" panose="02020603050405020304" pitchFamily="18" charset="0"/>
                        </a:rPr>
                        <a:t> сессии с педагогами по итогам реализации проекта</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ru-RU" sz="2000" dirty="0" smtClean="0">
                          <a:effectLst/>
                          <a:latin typeface="Times New Roman" panose="02020603050405020304" pitchFamily="18" charset="0"/>
                          <a:cs typeface="Times New Roman" panose="02020603050405020304" pitchFamily="18" charset="0"/>
                        </a:rPr>
                        <a:t>февраль </a:t>
                      </a:r>
                      <a:r>
                        <a:rPr lang="ru-RU" sz="2000" dirty="0">
                          <a:effectLst/>
                          <a:latin typeface="Times New Roman" panose="02020603050405020304" pitchFamily="18" charset="0"/>
                          <a:cs typeface="Times New Roman" panose="02020603050405020304" pitchFamily="18" charset="0"/>
                        </a:rPr>
                        <a:t>2024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ru-RU" sz="2000" dirty="0" err="1">
                          <a:effectLst/>
                          <a:latin typeface="Times New Roman" panose="02020603050405020304" pitchFamily="18" charset="0"/>
                          <a:cs typeface="Times New Roman" panose="02020603050405020304" pitchFamily="18" charset="0"/>
                        </a:rPr>
                        <a:t>М.Л.Салахеева</a:t>
                      </a:r>
                      <a:endParaRPr lang="ru-RU" sz="1800" dirty="0">
                        <a:effectLst/>
                        <a:latin typeface="Times New Roman" panose="02020603050405020304" pitchFamily="18" charset="0"/>
                        <a:cs typeface="Times New Roman" panose="02020603050405020304" pitchFamily="18" charset="0"/>
                      </a:endParaRPr>
                    </a:p>
                    <a:p>
                      <a:pPr>
                        <a:lnSpc>
                          <a:spcPct val="100000"/>
                        </a:lnSpc>
                        <a:spcAft>
                          <a:spcPts val="0"/>
                        </a:spcAft>
                      </a:pPr>
                      <a:r>
                        <a:rPr lang="ru-RU" sz="2000" dirty="0" err="1" smtClean="0">
                          <a:effectLst/>
                          <a:latin typeface="Times New Roman" panose="02020603050405020304" pitchFamily="18" charset="0"/>
                          <a:cs typeface="Times New Roman" panose="02020603050405020304" pitchFamily="18" charset="0"/>
                        </a:rPr>
                        <a:t>В.В.Ошмарина</a:t>
                      </a:r>
                      <a:endParaRPr lang="ru-RU" sz="1800" dirty="0">
                        <a:effectLst/>
                        <a:latin typeface="Times New Roman" panose="02020603050405020304" pitchFamily="18" charset="0"/>
                        <a:cs typeface="Times New Roman" panose="02020603050405020304" pitchFamily="18" charset="0"/>
                      </a:endParaRPr>
                    </a:p>
                    <a:p>
                      <a:pPr>
                        <a:lnSpc>
                          <a:spcPct val="100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ru-RU" sz="2000" dirty="0" smtClean="0">
                          <a:effectLst/>
                          <a:latin typeface="Times New Roman" panose="02020603050405020304" pitchFamily="18" charset="0"/>
                          <a:cs typeface="Times New Roman" panose="02020603050405020304" pitchFamily="18" charset="0"/>
                        </a:rPr>
                        <a:t>Рефлексивные эссе педагогов</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9543132"/>
                  </a:ext>
                </a:extLst>
              </a:tr>
              <a:tr h="1274164">
                <a:tc>
                  <a:txBody>
                    <a:bodyPr/>
                    <a:lstStyle/>
                    <a:p>
                      <a:pPr>
                        <a:lnSpc>
                          <a:spcPct val="100000"/>
                        </a:lnSpc>
                        <a:spcAft>
                          <a:spcPts val="0"/>
                        </a:spcAft>
                      </a:pPr>
                      <a:r>
                        <a:rPr lang="ru-RU" sz="2000" dirty="0">
                          <a:effectLst/>
                          <a:latin typeface="Times New Roman" panose="02020603050405020304" pitchFamily="18" charset="0"/>
                          <a:cs typeface="Times New Roman" panose="02020603050405020304" pitchFamily="18" charset="0"/>
                        </a:rPr>
                        <a:t>Подведение итогов реализации проекта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1EDF1"/>
                    </a:solidFill>
                  </a:tcPr>
                </a:tc>
                <a:tc>
                  <a:txBody>
                    <a:bodyPr/>
                    <a:lstStyle/>
                    <a:p>
                      <a:pPr>
                        <a:lnSpc>
                          <a:spcPct val="100000"/>
                        </a:lnSpc>
                        <a:spcAft>
                          <a:spcPts val="0"/>
                        </a:spcAft>
                      </a:pPr>
                      <a:r>
                        <a:rPr lang="ru-RU" sz="2000" dirty="0">
                          <a:effectLst/>
                          <a:latin typeface="Times New Roman" panose="02020603050405020304" pitchFamily="18" charset="0"/>
                          <a:cs typeface="Times New Roman" panose="02020603050405020304" pitchFamily="18" charset="0"/>
                        </a:rPr>
                        <a:t>январь 2024 - май 2024</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1EDF1"/>
                    </a:solidFill>
                  </a:tcPr>
                </a:tc>
                <a:tc>
                  <a:txBody>
                    <a:bodyPr/>
                    <a:lstStyle/>
                    <a:p>
                      <a:pPr>
                        <a:lnSpc>
                          <a:spcPct val="100000"/>
                        </a:lnSpc>
                        <a:spcAft>
                          <a:spcPts val="0"/>
                        </a:spcAft>
                      </a:pPr>
                      <a:r>
                        <a:rPr lang="ru-RU" sz="2000" dirty="0" err="1">
                          <a:effectLst/>
                          <a:latin typeface="Times New Roman" panose="02020603050405020304" pitchFamily="18" charset="0"/>
                          <a:cs typeface="Times New Roman" panose="02020603050405020304" pitchFamily="18" charset="0"/>
                        </a:rPr>
                        <a:t>М.Л.Салахеева</a:t>
                      </a:r>
                      <a:endParaRPr lang="ru-RU" sz="1800" dirty="0">
                        <a:effectLst/>
                        <a:latin typeface="Times New Roman" panose="02020603050405020304" pitchFamily="18" charset="0"/>
                        <a:cs typeface="Times New Roman" panose="02020603050405020304" pitchFamily="18" charset="0"/>
                      </a:endParaRPr>
                    </a:p>
                    <a:p>
                      <a:pPr>
                        <a:lnSpc>
                          <a:spcPct val="100000"/>
                        </a:lnSpc>
                        <a:spcAft>
                          <a:spcPts val="0"/>
                        </a:spcAft>
                      </a:pPr>
                      <a:r>
                        <a:rPr lang="ru-RU" sz="2000" dirty="0" err="1" smtClean="0">
                          <a:effectLst/>
                          <a:latin typeface="Times New Roman" panose="02020603050405020304" pitchFamily="18" charset="0"/>
                          <a:cs typeface="Times New Roman" panose="02020603050405020304" pitchFamily="18" charset="0"/>
                        </a:rPr>
                        <a:t>В.В.Ошмарина</a:t>
                      </a:r>
                      <a:endParaRPr lang="ru-RU" sz="1800" dirty="0">
                        <a:effectLst/>
                        <a:latin typeface="Times New Roman" panose="02020603050405020304" pitchFamily="18" charset="0"/>
                        <a:cs typeface="Times New Roman" panose="02020603050405020304" pitchFamily="18" charset="0"/>
                      </a:endParaRPr>
                    </a:p>
                    <a:p>
                      <a:pPr>
                        <a:lnSpc>
                          <a:spcPct val="100000"/>
                        </a:lnSpc>
                        <a:spcAft>
                          <a:spcPts val="0"/>
                        </a:spcAft>
                      </a:pPr>
                      <a:r>
                        <a:rPr lang="ru-RU" sz="20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1EDF1"/>
                    </a:solidFill>
                  </a:tcPr>
                </a:tc>
                <a:tc>
                  <a:txBody>
                    <a:bodyPr/>
                    <a:lstStyle/>
                    <a:p>
                      <a:pPr>
                        <a:lnSpc>
                          <a:spcPct val="100000"/>
                        </a:lnSpc>
                        <a:spcAft>
                          <a:spcPts val="0"/>
                        </a:spcAft>
                      </a:pPr>
                      <a:r>
                        <a:rPr lang="ru-RU" sz="2000" dirty="0">
                          <a:effectLst/>
                          <a:latin typeface="Times New Roman" panose="02020603050405020304" pitchFamily="18" charset="0"/>
                          <a:cs typeface="Times New Roman" panose="02020603050405020304" pitchFamily="18" charset="0"/>
                        </a:rPr>
                        <a:t>Аналитические тексты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1EDF1"/>
                    </a:solidFill>
                  </a:tcPr>
                </a:tc>
                <a:extLst>
                  <a:ext uri="{0D108BD9-81ED-4DB2-BD59-A6C34878D82A}">
                    <a16:rowId xmlns:a16="http://schemas.microsoft.com/office/drawing/2014/main" val="4263422905"/>
                  </a:ext>
                </a:extLst>
              </a:tr>
              <a:tr h="1390701">
                <a:tc>
                  <a:txBody>
                    <a:bodyPr/>
                    <a:lstStyle/>
                    <a:p>
                      <a:pPr>
                        <a:lnSpc>
                          <a:spcPct val="100000"/>
                        </a:lnSpc>
                        <a:spcAft>
                          <a:spcPts val="0"/>
                        </a:spcAft>
                      </a:pPr>
                      <a:r>
                        <a:rPr lang="ru-RU" sz="2000" dirty="0">
                          <a:effectLst/>
                          <a:latin typeface="Times New Roman" panose="02020603050405020304" pitchFamily="18" charset="0"/>
                          <a:cs typeface="Times New Roman" panose="02020603050405020304" pitchFamily="18" charset="0"/>
                        </a:rPr>
                        <a:t>Представление итогов проекта на августовской педагогической конференции</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ru-RU" sz="2000">
                          <a:effectLst/>
                          <a:latin typeface="Times New Roman" panose="02020603050405020304" pitchFamily="18" charset="0"/>
                          <a:cs typeface="Times New Roman" panose="02020603050405020304" pitchFamily="18" charset="0"/>
                        </a:rPr>
                        <a:t>август 2024</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ru-RU" sz="2000" dirty="0" err="1">
                          <a:effectLst/>
                          <a:latin typeface="Times New Roman" panose="02020603050405020304" pitchFamily="18" charset="0"/>
                          <a:cs typeface="Times New Roman" panose="02020603050405020304" pitchFamily="18" charset="0"/>
                        </a:rPr>
                        <a:t>М.Л.Салахеева</a:t>
                      </a:r>
                      <a:endParaRPr lang="ru-RU" sz="1800" dirty="0">
                        <a:effectLst/>
                        <a:latin typeface="Times New Roman" panose="02020603050405020304" pitchFamily="18" charset="0"/>
                        <a:cs typeface="Times New Roman" panose="02020603050405020304" pitchFamily="18" charset="0"/>
                      </a:endParaRPr>
                    </a:p>
                    <a:p>
                      <a:pPr>
                        <a:lnSpc>
                          <a:spcPct val="100000"/>
                        </a:lnSpc>
                        <a:spcAft>
                          <a:spcPts val="0"/>
                        </a:spcAft>
                      </a:pPr>
                      <a:r>
                        <a:rPr lang="ru-RU" sz="2000" dirty="0" err="1" smtClean="0">
                          <a:effectLst/>
                          <a:latin typeface="Times New Roman" panose="02020603050405020304" pitchFamily="18" charset="0"/>
                          <a:cs typeface="Times New Roman" panose="02020603050405020304" pitchFamily="18" charset="0"/>
                        </a:rPr>
                        <a:t>В.В.Ошмарина</a:t>
                      </a:r>
                      <a:endParaRPr lang="ru-RU" sz="18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0"/>
                        </a:spcAft>
                      </a:pPr>
                      <a:r>
                        <a:rPr lang="ru-RU" sz="2000" dirty="0">
                          <a:effectLst/>
                          <a:latin typeface="Times New Roman" panose="02020603050405020304" pitchFamily="18" charset="0"/>
                          <a:cs typeface="Times New Roman" panose="02020603050405020304" pitchFamily="18" charset="0"/>
                        </a:rPr>
                        <a:t>Текст выступления</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1037911"/>
                  </a:ext>
                </a:extLst>
              </a:tr>
            </a:tbl>
          </a:graphicData>
        </a:graphic>
      </p:graphicFrame>
    </p:spTree>
    <p:extLst>
      <p:ext uri="{BB962C8B-B14F-4D97-AF65-F5344CB8AC3E}">
        <p14:creationId xmlns:p14="http://schemas.microsoft.com/office/powerpoint/2010/main" val="260716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4205282" y="400022"/>
            <a:ext cx="4418838" cy="613245"/>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Ресурсы для практики</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3433567233"/>
              </p:ext>
            </p:extLst>
          </p:nvPr>
        </p:nvGraphicFramePr>
        <p:xfrm>
          <a:off x="1216676" y="1640523"/>
          <a:ext cx="10006279" cy="3572212"/>
        </p:xfrm>
        <a:graphic>
          <a:graphicData uri="http://schemas.openxmlformats.org/drawingml/2006/table">
            <a:tbl>
              <a:tblPr firstRow="1" bandRow="1">
                <a:tableStyleId>{5C22544A-7EE6-4342-B048-85BDC9FD1C3A}</a:tableStyleId>
              </a:tblPr>
              <a:tblGrid>
                <a:gridCol w="367388">
                  <a:extLst>
                    <a:ext uri="{9D8B030D-6E8A-4147-A177-3AD203B41FA5}">
                      <a16:colId xmlns:a16="http://schemas.microsoft.com/office/drawing/2014/main" val="2167031168"/>
                    </a:ext>
                  </a:extLst>
                </a:gridCol>
                <a:gridCol w="1828800">
                  <a:extLst>
                    <a:ext uri="{9D8B030D-6E8A-4147-A177-3AD203B41FA5}">
                      <a16:colId xmlns:a16="http://schemas.microsoft.com/office/drawing/2014/main" val="1671353012"/>
                    </a:ext>
                  </a:extLst>
                </a:gridCol>
                <a:gridCol w="1917290">
                  <a:extLst>
                    <a:ext uri="{9D8B030D-6E8A-4147-A177-3AD203B41FA5}">
                      <a16:colId xmlns:a16="http://schemas.microsoft.com/office/drawing/2014/main" val="4193007414"/>
                    </a:ext>
                  </a:extLst>
                </a:gridCol>
                <a:gridCol w="2133600">
                  <a:extLst>
                    <a:ext uri="{9D8B030D-6E8A-4147-A177-3AD203B41FA5}">
                      <a16:colId xmlns:a16="http://schemas.microsoft.com/office/drawing/2014/main" val="1383422807"/>
                    </a:ext>
                  </a:extLst>
                </a:gridCol>
                <a:gridCol w="1927123">
                  <a:extLst>
                    <a:ext uri="{9D8B030D-6E8A-4147-A177-3AD203B41FA5}">
                      <a16:colId xmlns:a16="http://schemas.microsoft.com/office/drawing/2014/main" val="3327535911"/>
                    </a:ext>
                  </a:extLst>
                </a:gridCol>
                <a:gridCol w="1832078">
                  <a:extLst>
                    <a:ext uri="{9D8B030D-6E8A-4147-A177-3AD203B41FA5}">
                      <a16:colId xmlns:a16="http://schemas.microsoft.com/office/drawing/2014/main" val="1190680997"/>
                    </a:ext>
                  </a:extLst>
                </a:gridCol>
              </a:tblGrid>
              <a:tr h="473412">
                <a:tc>
                  <a:txBody>
                    <a:bodyPr/>
                    <a:lstStyle/>
                    <a:p>
                      <a:endParaRPr lang="ru-RU" dirty="0"/>
                    </a:p>
                  </a:txBody>
                  <a:tcPr>
                    <a:solidFill>
                      <a:srgbClr val="C1D1DB"/>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solidFill>
                            <a:schemeClr val="tx1"/>
                          </a:solidFill>
                        </a:rPr>
                        <a:t>ПН</a:t>
                      </a:r>
                    </a:p>
                  </a:txBody>
                  <a:tcPr>
                    <a:solidFill>
                      <a:srgbClr val="C1D1DB"/>
                    </a:solidFill>
                  </a:tcPr>
                </a:tc>
                <a:tc>
                  <a:txBody>
                    <a:bodyPr/>
                    <a:lstStyle/>
                    <a:p>
                      <a:pPr algn="ctr"/>
                      <a:r>
                        <a:rPr lang="ru-RU" dirty="0" smtClean="0">
                          <a:solidFill>
                            <a:schemeClr val="tx1"/>
                          </a:solidFill>
                        </a:rPr>
                        <a:t>ВТ</a:t>
                      </a:r>
                      <a:endParaRPr lang="ru-RU" dirty="0">
                        <a:solidFill>
                          <a:schemeClr val="tx1"/>
                        </a:solidFill>
                      </a:endParaRPr>
                    </a:p>
                  </a:txBody>
                  <a:tcPr>
                    <a:solidFill>
                      <a:srgbClr val="C1D1DB"/>
                    </a:solidFill>
                  </a:tcPr>
                </a:tc>
                <a:tc>
                  <a:txBody>
                    <a:bodyPr/>
                    <a:lstStyle/>
                    <a:p>
                      <a:pPr algn="ctr"/>
                      <a:r>
                        <a:rPr lang="ru-RU" dirty="0" smtClean="0">
                          <a:solidFill>
                            <a:schemeClr val="tx1"/>
                          </a:solidFill>
                        </a:rPr>
                        <a:t>СР</a:t>
                      </a:r>
                      <a:endParaRPr lang="ru-RU" dirty="0">
                        <a:solidFill>
                          <a:schemeClr val="tx1"/>
                        </a:solidFill>
                      </a:endParaRPr>
                    </a:p>
                  </a:txBody>
                  <a:tcPr>
                    <a:solidFill>
                      <a:srgbClr val="C1D1DB"/>
                    </a:solidFill>
                  </a:tcPr>
                </a:tc>
                <a:tc>
                  <a:txBody>
                    <a:bodyPr/>
                    <a:lstStyle/>
                    <a:p>
                      <a:pPr algn="ctr"/>
                      <a:r>
                        <a:rPr lang="ru-RU" dirty="0" smtClean="0">
                          <a:solidFill>
                            <a:schemeClr val="tx1"/>
                          </a:solidFill>
                        </a:rPr>
                        <a:t>ЧТ</a:t>
                      </a:r>
                      <a:endParaRPr lang="ru-RU" dirty="0">
                        <a:solidFill>
                          <a:schemeClr val="tx1"/>
                        </a:solidFill>
                      </a:endParaRPr>
                    </a:p>
                  </a:txBody>
                  <a:tcPr>
                    <a:solidFill>
                      <a:srgbClr val="C1D1DB"/>
                    </a:solidFill>
                  </a:tcPr>
                </a:tc>
                <a:tc>
                  <a:txBody>
                    <a:bodyPr/>
                    <a:lstStyle/>
                    <a:p>
                      <a:pPr algn="ctr"/>
                      <a:r>
                        <a:rPr lang="ru-RU" dirty="0" smtClean="0">
                          <a:solidFill>
                            <a:schemeClr val="tx1"/>
                          </a:solidFill>
                        </a:rPr>
                        <a:t>ПТ</a:t>
                      </a:r>
                      <a:endParaRPr lang="ru-RU" dirty="0">
                        <a:solidFill>
                          <a:schemeClr val="tx1"/>
                        </a:solidFill>
                      </a:endParaRPr>
                    </a:p>
                  </a:txBody>
                  <a:tcPr>
                    <a:solidFill>
                      <a:srgbClr val="C1D1DB"/>
                    </a:solidFill>
                  </a:tcPr>
                </a:tc>
                <a:extLst>
                  <a:ext uri="{0D108BD9-81ED-4DB2-BD59-A6C34878D82A}">
                    <a16:rowId xmlns:a16="http://schemas.microsoft.com/office/drawing/2014/main" val="154435040"/>
                  </a:ext>
                </a:extLst>
              </a:tr>
              <a:tr h="370840">
                <a:tc>
                  <a:txBody>
                    <a:bodyPr/>
                    <a:lstStyle/>
                    <a:p>
                      <a:r>
                        <a:rPr lang="ru-RU" dirty="0" smtClean="0"/>
                        <a:t>1</a:t>
                      </a:r>
                      <a:endParaRPr lang="ru-RU" dirty="0"/>
                    </a:p>
                  </a:txBody>
                  <a:tcPr>
                    <a:solidFill>
                      <a:srgbClr val="D1EDF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effectLst/>
                          <a:latin typeface="Times New Roman" panose="02020603050405020304" pitchFamily="18" charset="0"/>
                          <a:ea typeface="Times New Roman" panose="02020603050405020304" pitchFamily="18" charset="0"/>
                        </a:rPr>
                        <a:t>Методическое совещание/семинар/Открытый микрофон</a:t>
                      </a:r>
                      <a:endParaRPr lang="ru-RU" sz="1600" dirty="0" smtClean="0"/>
                    </a:p>
                    <a:p>
                      <a:endParaRPr lang="ru-RU" sz="1600" dirty="0"/>
                    </a:p>
                  </a:txBody>
                  <a:tcPr>
                    <a:solidFill>
                      <a:srgbClr val="D1EDF1"/>
                    </a:solidFill>
                  </a:tcPr>
                </a:tc>
                <a:tc>
                  <a:txBody>
                    <a:bodyPr/>
                    <a:lstStyle/>
                    <a:p>
                      <a:endParaRPr lang="ru-RU" sz="1600" dirty="0"/>
                    </a:p>
                  </a:txBody>
                  <a:tcPr>
                    <a:solidFill>
                      <a:srgbClr val="D1EDF1"/>
                    </a:solidFill>
                  </a:tcPr>
                </a:tc>
                <a:tc>
                  <a:txBody>
                    <a:bodyPr/>
                    <a:lstStyle/>
                    <a:p>
                      <a:endParaRPr lang="ru-RU" sz="1600" dirty="0"/>
                    </a:p>
                  </a:txBody>
                  <a:tcPr>
                    <a:solidFill>
                      <a:srgbClr val="D1EDF1"/>
                    </a:solidFill>
                  </a:tcPr>
                </a:tc>
                <a:tc>
                  <a:txBody>
                    <a:bodyPr/>
                    <a:lstStyle/>
                    <a:p>
                      <a:endParaRPr lang="ru-RU" dirty="0"/>
                    </a:p>
                  </a:txBody>
                  <a:tcPr>
                    <a:solidFill>
                      <a:srgbClr val="D1EDF1"/>
                    </a:solidFill>
                  </a:tcPr>
                </a:tc>
                <a:tc>
                  <a:txBody>
                    <a:bodyPr/>
                    <a:lstStyle/>
                    <a:p>
                      <a:endParaRPr lang="ru-RU" dirty="0"/>
                    </a:p>
                  </a:txBody>
                  <a:tcPr>
                    <a:solidFill>
                      <a:srgbClr val="D1EDF1"/>
                    </a:solidFill>
                  </a:tcPr>
                </a:tc>
                <a:extLst>
                  <a:ext uri="{0D108BD9-81ED-4DB2-BD59-A6C34878D82A}">
                    <a16:rowId xmlns:a16="http://schemas.microsoft.com/office/drawing/2014/main" val="2009546186"/>
                  </a:ext>
                </a:extLst>
              </a:tr>
              <a:tr h="370840">
                <a:tc>
                  <a:txBody>
                    <a:bodyPr/>
                    <a:lstStyle/>
                    <a:p>
                      <a:r>
                        <a:rPr lang="ru-RU" dirty="0" smtClean="0"/>
                        <a:t>2</a:t>
                      </a:r>
                      <a:endParaRPr lang="ru-RU" dirty="0"/>
                    </a:p>
                  </a:txBody>
                  <a:tcPr/>
                </a:tc>
                <a:tc>
                  <a:txBody>
                    <a:bodyPr/>
                    <a:lstStyle/>
                    <a:p>
                      <a:endParaRPr lang="ru-RU" sz="1600" dirty="0"/>
                    </a:p>
                  </a:txBody>
                  <a:tcPr/>
                </a:tc>
                <a:tc>
                  <a:txBody>
                    <a:bodyPr/>
                    <a:lstStyle/>
                    <a:p>
                      <a:r>
                        <a:rPr lang="ru-RU" sz="1600" dirty="0" smtClean="0">
                          <a:effectLst/>
                          <a:latin typeface="Times New Roman" panose="02020603050405020304" pitchFamily="18" charset="0"/>
                          <a:ea typeface="Times New Roman" panose="02020603050405020304" pitchFamily="18" charset="0"/>
                        </a:rPr>
                        <a:t>Проектный офис</a:t>
                      </a:r>
                      <a:endParaRPr lang="ru-RU" sz="1600" dirty="0"/>
                    </a:p>
                  </a:txBody>
                  <a:tcPr/>
                </a:tc>
                <a:tc>
                  <a:txBody>
                    <a:bodyPr/>
                    <a:lstStyle/>
                    <a:p>
                      <a:endParaRPr lang="ru-RU" sz="1600" dirty="0"/>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366239027"/>
                  </a:ext>
                </a:extLst>
              </a:tr>
              <a:tr h="594360">
                <a:tc>
                  <a:txBody>
                    <a:bodyPr/>
                    <a:lstStyle/>
                    <a:p>
                      <a:r>
                        <a:rPr lang="ru-RU" dirty="0" smtClean="0"/>
                        <a:t>3</a:t>
                      </a:r>
                      <a:endParaRPr lang="ru-RU" dirty="0"/>
                    </a:p>
                  </a:txBody>
                  <a:tcPr>
                    <a:solidFill>
                      <a:srgbClr val="D1EDF1"/>
                    </a:solidFill>
                  </a:tcPr>
                </a:tc>
                <a:tc>
                  <a:txBody>
                    <a:bodyPr/>
                    <a:lstStyle/>
                    <a:p>
                      <a:endParaRPr lang="ru-RU" sz="1600" dirty="0"/>
                    </a:p>
                  </a:txBody>
                  <a:tcPr>
                    <a:solidFill>
                      <a:srgbClr val="D1EDF1"/>
                    </a:solidFill>
                  </a:tcPr>
                </a:tc>
                <a:tc>
                  <a:txBody>
                    <a:bodyPr/>
                    <a:lstStyle/>
                    <a:p>
                      <a:endParaRPr lang="ru-RU" sz="1600" dirty="0"/>
                    </a:p>
                  </a:txBody>
                  <a:tcPr>
                    <a:solidFill>
                      <a:srgbClr val="D1EDF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effectLst/>
                          <a:latin typeface="Times New Roman" panose="02020603050405020304" pitchFamily="18" charset="0"/>
                          <a:ea typeface="Times New Roman" panose="02020603050405020304" pitchFamily="18" charset="0"/>
                        </a:rPr>
                        <a:t>Школа наставников</a:t>
                      </a:r>
                      <a:endParaRPr lang="ru-RU" sz="1600" dirty="0" smtClean="0"/>
                    </a:p>
                    <a:p>
                      <a:endParaRPr lang="ru-RU" sz="1600" dirty="0"/>
                    </a:p>
                  </a:txBody>
                  <a:tcPr>
                    <a:solidFill>
                      <a:srgbClr val="D1EDF1"/>
                    </a:solidFill>
                  </a:tcPr>
                </a:tc>
                <a:tc>
                  <a:txBody>
                    <a:bodyPr/>
                    <a:lstStyle/>
                    <a:p>
                      <a:endParaRPr lang="ru-RU" dirty="0"/>
                    </a:p>
                  </a:txBody>
                  <a:tcPr>
                    <a:solidFill>
                      <a:srgbClr val="D1EDF1"/>
                    </a:solidFill>
                  </a:tcPr>
                </a:tc>
                <a:tc>
                  <a:txBody>
                    <a:bodyPr/>
                    <a:lstStyle/>
                    <a:p>
                      <a:endParaRPr lang="ru-RU" dirty="0"/>
                    </a:p>
                  </a:txBody>
                  <a:tcPr>
                    <a:solidFill>
                      <a:srgbClr val="D1EDF1"/>
                    </a:solidFill>
                  </a:tcPr>
                </a:tc>
                <a:extLst>
                  <a:ext uri="{0D108BD9-81ED-4DB2-BD59-A6C34878D82A}">
                    <a16:rowId xmlns:a16="http://schemas.microsoft.com/office/drawing/2014/main" val="4164966359"/>
                  </a:ext>
                </a:extLst>
              </a:tr>
              <a:tr h="594360">
                <a:tc>
                  <a:txBody>
                    <a:bodyPr/>
                    <a:lstStyle/>
                    <a:p>
                      <a:r>
                        <a:rPr lang="ru-RU" dirty="0" smtClean="0"/>
                        <a:t>4</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effectLst/>
                          <a:latin typeface="Times New Roman" panose="02020603050405020304" pitchFamily="18" charset="0"/>
                          <a:ea typeface="Times New Roman" panose="02020603050405020304" pitchFamily="18" charset="0"/>
                        </a:rPr>
                        <a:t>Взаимоэкспертиза ИОМ на ШМО</a:t>
                      </a:r>
                      <a:endParaRPr lang="ru-RU" sz="1600" dirty="0" smtClean="0"/>
                    </a:p>
                    <a:p>
                      <a:endParaRPr lang="ru-RU" sz="1600" dirty="0"/>
                    </a:p>
                  </a:txBody>
                  <a:tcPr/>
                </a:tc>
                <a:tc>
                  <a:txBody>
                    <a:bodyPr/>
                    <a:lstStyle/>
                    <a:p>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effectLst/>
                          <a:latin typeface="Times New Roman" panose="02020603050405020304" pitchFamily="18" charset="0"/>
                          <a:ea typeface="Times New Roman" panose="02020603050405020304" pitchFamily="18" charset="0"/>
                        </a:rPr>
                        <a:t>ЭМС</a:t>
                      </a:r>
                      <a:endParaRPr lang="ru-RU" sz="1600" dirty="0" smtClean="0"/>
                    </a:p>
                    <a:p>
                      <a:endParaRPr lang="ru-RU" sz="1600" dirty="0"/>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2088537457"/>
                  </a:ext>
                </a:extLst>
              </a:tr>
            </a:tbl>
          </a:graphicData>
        </a:graphic>
      </p:graphicFrame>
    </p:spTree>
    <p:extLst>
      <p:ext uri="{BB962C8B-B14F-4D97-AF65-F5344CB8AC3E}">
        <p14:creationId xmlns:p14="http://schemas.microsoft.com/office/powerpoint/2010/main" val="1215283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4696569" y="300214"/>
            <a:ext cx="2814425" cy="613245"/>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Актуальность</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1431560" y="1594893"/>
            <a:ext cx="9328879" cy="3539430"/>
          </a:xfrm>
          <a:prstGeom prst="rect">
            <a:avLst/>
          </a:prstGeom>
        </p:spPr>
        <p:txBody>
          <a:bodyPr wrap="square">
            <a:spAutoFit/>
          </a:bodyPr>
          <a:lstStyle/>
          <a:p>
            <a:pPr algn="just"/>
            <a:r>
              <a:rPr lang="ru-RU" sz="2800" dirty="0">
                <a:latin typeface="Times New Roman" panose="02020603050405020304" pitchFamily="18" charset="0"/>
                <a:cs typeface="Times New Roman" panose="02020603050405020304" pitchFamily="18" charset="0"/>
              </a:rPr>
              <a:t>Индивидуальный образовательный маршрут педагога (ИОМ) – востребованная технология профессионального развития, которая предусматривает целенаправленное проектирование дифференцированной образовательной программы, направленной на осуществление профессионального развития при условии квалифицированного методического сопровождения и управления данным процессом.</a:t>
            </a:r>
          </a:p>
        </p:txBody>
      </p:sp>
    </p:spTree>
    <p:extLst>
      <p:ext uri="{BB962C8B-B14F-4D97-AF65-F5344CB8AC3E}">
        <p14:creationId xmlns:p14="http://schemas.microsoft.com/office/powerpoint/2010/main" val="118576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4696569" y="300214"/>
            <a:ext cx="2814425" cy="613245"/>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Актуальность</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1403489" y="1443841"/>
            <a:ext cx="9328879" cy="3970318"/>
          </a:xfrm>
          <a:prstGeom prst="rect">
            <a:avLst/>
          </a:prstGeom>
        </p:spPr>
        <p:txBody>
          <a:bodyPr wrap="square">
            <a:spAutoFit/>
          </a:bodyPr>
          <a:lstStyle/>
          <a:p>
            <a:pPr algn="just"/>
            <a:r>
              <a:rPr lang="ru-RU" sz="2800" dirty="0">
                <a:latin typeface="Times New Roman" panose="02020603050405020304" pitchFamily="18" charset="0"/>
                <a:cs typeface="Times New Roman" panose="02020603050405020304" pitchFamily="18" charset="0"/>
              </a:rPr>
              <a:t>Одним из условий повышения качества образования является уровень компетентности учителя, необходимость постоянной работы по его профессиональному самосовершенствованию. Таким образом, чтобы обеспечить процесс непрерывного развития профессионального мастерства педагога, необходимо встроить управление его профессиональным развитием во </a:t>
            </a:r>
            <a:r>
              <a:rPr lang="ru-RU" sz="2800" dirty="0" err="1">
                <a:latin typeface="Times New Roman" panose="02020603050405020304" pitchFamily="18" charset="0"/>
                <a:cs typeface="Times New Roman" panose="02020603050405020304" pitchFamily="18" charset="0"/>
              </a:rPr>
              <a:t>внутришкольную</a:t>
            </a:r>
            <a:r>
              <a:rPr lang="ru-RU" sz="2800" dirty="0">
                <a:latin typeface="Times New Roman" panose="02020603050405020304" pitchFamily="18" charset="0"/>
                <a:cs typeface="Times New Roman" panose="02020603050405020304" pitchFamily="18" charset="0"/>
              </a:rPr>
              <a:t> систему оценки качества образования, а именно в раздел оценка педагогического потенциала.</a:t>
            </a:r>
            <a:endParaRPr lang="ru-RU"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687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4471717" y="98044"/>
            <a:ext cx="2026324" cy="613245"/>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Проблема</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1673902" y="809333"/>
            <a:ext cx="9328879" cy="6001643"/>
          </a:xfrm>
          <a:prstGeom prst="rect">
            <a:avLst/>
          </a:prstGeom>
        </p:spPr>
        <p:txBody>
          <a:bodyPr wrap="square">
            <a:spAutoFit/>
          </a:bodyPr>
          <a:lstStyle/>
          <a:p>
            <a:pPr algn="just"/>
            <a:r>
              <a:rPr lang="ru-RU" sz="2400" dirty="0" smtClean="0">
                <a:latin typeface="Times New Roman" panose="02020603050405020304" pitchFamily="18" charset="0"/>
                <a:cs typeface="Times New Roman" panose="02020603050405020304" pitchFamily="18" charset="0"/>
              </a:rPr>
              <a:t>В существующих условиях на данный момент: большая нагрузка педагогов, смешение коллектива педагогов двух школ, процессы цифровой трансформации школы, необходимость освоения нового современного оборудования, освоения </a:t>
            </a:r>
            <a:r>
              <a:rPr lang="ru-RU" sz="2400" dirty="0" err="1" smtClean="0">
                <a:latin typeface="Times New Roman" panose="02020603050405020304" pitchFamily="18" charset="0"/>
                <a:cs typeface="Times New Roman" panose="02020603050405020304" pitchFamily="18" charset="0"/>
              </a:rPr>
              <a:t>профстандарта</a:t>
            </a:r>
            <a:r>
              <a:rPr lang="ru-RU" sz="2400" dirty="0" smtClean="0">
                <a:latin typeface="Times New Roman" panose="02020603050405020304" pitchFamily="18" charset="0"/>
                <a:cs typeface="Times New Roman" panose="02020603050405020304" pitchFamily="18" charset="0"/>
              </a:rPr>
              <a:t> педагога, индивидуализация и персонализация обучения, реализация ФГОС СОО и изменения ФГОС НОО и ООО, инновационный проект в новой школе по реализации обучения в классах с углубленным изучением отдельных предметов 5Н (научный), 5Э (экономический) и 5Т(технический) классы, выстраивание системы внеурочной  деятельности и образовательных событий в связи с реализацией инновационного проекта в основной и старшей школе, все это создает избыточную среду для самореализации и самообразования педагогов, требует от них серьезных усилий и самоопределения, а с управленческой точки зрения - переосмысления подходов к сопровождению профессионального развития и самообразования педагогов. </a:t>
            </a:r>
            <a:endParaRPr lang="ru-RU"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2279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4696569" y="300214"/>
            <a:ext cx="2026324" cy="613245"/>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Проблема</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1524000" y="1349038"/>
            <a:ext cx="9328879" cy="3908762"/>
          </a:xfrm>
          <a:prstGeom prst="rect">
            <a:avLst/>
          </a:prstGeom>
        </p:spPr>
        <p:txBody>
          <a:bodyPr wrap="square">
            <a:spAutoFit/>
          </a:bodyPr>
          <a:lstStyle/>
          <a:p>
            <a:pPr algn="just"/>
            <a:r>
              <a:rPr lang="ru-RU" sz="2800" dirty="0" smtClean="0">
                <a:latin typeface="Times New Roman" panose="02020603050405020304" pitchFamily="18" charset="0"/>
                <a:cs typeface="Times New Roman" panose="02020603050405020304" pitchFamily="18" charset="0"/>
              </a:rPr>
              <a:t>	В 2021 </a:t>
            </a:r>
            <a:r>
              <a:rPr lang="ru-RU" sz="2800" dirty="0">
                <a:latin typeface="Times New Roman" panose="02020603050405020304" pitchFamily="18" charset="0"/>
                <a:cs typeface="Times New Roman" panose="02020603050405020304" pitchFamily="18" charset="0"/>
              </a:rPr>
              <a:t>году школа вошла в проект 500+, школы с низкими образовательными результатами. </a:t>
            </a:r>
            <a:endParaRPr lang="ru-RU" sz="2800" dirty="0" smtClean="0">
              <a:latin typeface="Times New Roman" panose="02020603050405020304" pitchFamily="18" charset="0"/>
              <a:cs typeface="Times New Roman" panose="02020603050405020304" pitchFamily="18" charset="0"/>
            </a:endParaRPr>
          </a:p>
          <a:p>
            <a:pPr algn="just"/>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Двумя </a:t>
            </a:r>
            <a:r>
              <a:rPr lang="ru-RU" sz="2800" dirty="0">
                <a:latin typeface="Times New Roman" panose="02020603050405020304" pitchFamily="18" charset="0"/>
                <a:cs typeface="Times New Roman" panose="02020603050405020304" pitchFamily="18" charset="0"/>
              </a:rPr>
              <a:t>рисковыми профилями, которые были выделены коллективом педагогов на педсовете, стали: </a:t>
            </a:r>
            <a:endParaRPr lang="ru-RU" sz="2800" dirty="0" smtClean="0">
              <a:latin typeface="Times New Roman" panose="02020603050405020304" pitchFamily="18" charset="0"/>
              <a:cs typeface="Times New Roman" panose="02020603050405020304" pitchFamily="18" charset="0"/>
            </a:endParaRPr>
          </a:p>
          <a:p>
            <a:pPr marL="514350" indent="-514350" algn="just">
              <a:buAutoNum type="arabicPeriod"/>
            </a:pPr>
            <a:r>
              <a:rPr lang="ru-RU" sz="2800" dirty="0" smtClean="0">
                <a:latin typeface="Times New Roman" panose="02020603050405020304" pitchFamily="18" charset="0"/>
                <a:cs typeface="Times New Roman" panose="02020603050405020304" pitchFamily="18" charset="0"/>
              </a:rPr>
              <a:t>Недостаточная </a:t>
            </a:r>
            <a:r>
              <a:rPr lang="ru-RU" sz="2800" dirty="0">
                <a:latin typeface="Times New Roman" panose="02020603050405020304" pitchFamily="18" charset="0"/>
                <a:cs typeface="Times New Roman" panose="02020603050405020304" pitchFamily="18" charset="0"/>
              </a:rPr>
              <a:t>предметная и методическая компетентность педагогических работников </a:t>
            </a:r>
            <a:endParaRPr lang="ru-RU" sz="2800" dirty="0" smtClean="0">
              <a:latin typeface="Times New Roman" panose="02020603050405020304" pitchFamily="18" charset="0"/>
              <a:cs typeface="Times New Roman" panose="02020603050405020304" pitchFamily="18" charset="0"/>
            </a:endParaRPr>
          </a:p>
          <a:p>
            <a:pPr marL="514350" indent="-514350" algn="just">
              <a:buAutoNum type="arabicPeriod"/>
            </a:pPr>
            <a:r>
              <a:rPr lang="ru-RU" sz="2800" dirty="0" err="1" smtClean="0">
                <a:latin typeface="Times New Roman" panose="02020603050405020304" pitchFamily="18" charset="0"/>
                <a:cs typeface="Times New Roman" panose="02020603050405020304" pitchFamily="18" charset="0"/>
              </a:rPr>
              <a:t>Несформированность</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внутришкольной</a:t>
            </a:r>
            <a:r>
              <a:rPr lang="ru-RU" sz="2800" dirty="0">
                <a:latin typeface="Times New Roman" panose="02020603050405020304" pitchFamily="18" charset="0"/>
                <a:cs typeface="Times New Roman" panose="02020603050405020304" pitchFamily="18" charset="0"/>
              </a:rPr>
              <a:t> системы повышения квалификации. </a:t>
            </a:r>
            <a:endParaRPr lang="ru-RU" sz="2800" dirty="0" smtClean="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7730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3932071" y="343197"/>
            <a:ext cx="5236755" cy="658642"/>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Способ решения проблемы</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1524000" y="1524804"/>
            <a:ext cx="9328879" cy="4401205"/>
          </a:xfrm>
          <a:prstGeom prst="rect">
            <a:avLst/>
          </a:prstGeom>
        </p:spPr>
        <p:txBody>
          <a:bodyPr wrap="square">
            <a:spAutoFit/>
          </a:bodyPr>
          <a:lstStyle/>
          <a:p>
            <a:pPr algn="just"/>
            <a:r>
              <a:rPr lang="ru-RU" sz="2800" dirty="0" smtClean="0">
                <a:latin typeface="Times New Roman" panose="02020603050405020304" pitchFamily="18" charset="0"/>
                <a:cs typeface="Times New Roman" panose="02020603050405020304" pitchFamily="18" charset="0"/>
              </a:rPr>
              <a:t>Способом решения проблемы станет </a:t>
            </a:r>
            <a:r>
              <a:rPr lang="ru-RU" sz="2800" dirty="0">
                <a:latin typeface="Times New Roman" panose="02020603050405020304" pitchFamily="18" charset="0"/>
                <a:cs typeface="Times New Roman" panose="02020603050405020304" pitchFamily="18" charset="0"/>
              </a:rPr>
              <a:t>внедрение в методическую деятельность педагогов </a:t>
            </a:r>
            <a:r>
              <a:rPr lang="ru-RU" sz="2800" dirty="0" smtClean="0">
                <a:latin typeface="Times New Roman" panose="02020603050405020304" pitchFamily="18" charset="0"/>
                <a:cs typeface="Times New Roman" panose="02020603050405020304" pitchFamily="18" charset="0"/>
              </a:rPr>
              <a:t>ИОМ и его </a:t>
            </a:r>
            <a:r>
              <a:rPr lang="ru-RU" sz="2800" dirty="0">
                <a:latin typeface="Times New Roman" panose="02020603050405020304" pitchFamily="18" charset="0"/>
                <a:cs typeface="Times New Roman" panose="02020603050405020304" pitchFamily="18" charset="0"/>
              </a:rPr>
              <a:t>сопровождение. </a:t>
            </a:r>
            <a:endParaRPr lang="ru-RU" sz="2800" dirty="0" smtClean="0">
              <a:latin typeface="Times New Roman" panose="02020603050405020304" pitchFamily="18" charset="0"/>
              <a:cs typeface="Times New Roman" panose="02020603050405020304" pitchFamily="18" charset="0"/>
            </a:endParaRPr>
          </a:p>
          <a:p>
            <a:pPr algn="just"/>
            <a:endParaRPr lang="ru-RU" sz="2800" dirty="0">
              <a:latin typeface="Times New Roman" panose="02020603050405020304" pitchFamily="18" charset="0"/>
              <a:cs typeface="Times New Roman" panose="02020603050405020304" pitchFamily="18" charset="0"/>
            </a:endParaRPr>
          </a:p>
          <a:p>
            <a:pPr algn="just"/>
            <a:r>
              <a:rPr lang="ru-RU" sz="2800" dirty="0" smtClean="0">
                <a:latin typeface="Times New Roman" panose="02020603050405020304" pitchFamily="18" charset="0"/>
                <a:cs typeface="Times New Roman" panose="02020603050405020304" pitchFamily="18" charset="0"/>
              </a:rPr>
              <a:t>Основной </a:t>
            </a:r>
            <a:r>
              <a:rPr lang="ru-RU" sz="2800" dirty="0">
                <a:latin typeface="Times New Roman" panose="02020603050405020304" pitchFamily="18" charset="0"/>
                <a:cs typeface="Times New Roman" panose="02020603050405020304" pitchFamily="18" charset="0"/>
              </a:rPr>
              <a:t>идеей </a:t>
            </a:r>
            <a:r>
              <a:rPr lang="ru-RU" sz="2800" dirty="0" smtClean="0">
                <a:latin typeface="Times New Roman" panose="02020603050405020304" pitchFamily="18" charset="0"/>
                <a:cs typeface="Times New Roman" panose="02020603050405020304" pitchFamily="18" charset="0"/>
              </a:rPr>
              <a:t>станет </a:t>
            </a:r>
            <a:r>
              <a:rPr lang="ru-RU" sz="2800" dirty="0">
                <a:latin typeface="Times New Roman" panose="02020603050405020304" pitchFamily="18" charset="0"/>
                <a:cs typeface="Times New Roman" panose="02020603050405020304" pitchFamily="18" charset="0"/>
              </a:rPr>
              <a:t>выход на новые смыслы педагогической деятельности педагогами, поискам ответов на вопросы: что я делаю как педагог? как я это делаю? и зачем я это делаю? в условиях обновления содержания образования. </a:t>
            </a:r>
          </a:p>
          <a:p>
            <a:pPr algn="just"/>
            <a:endParaRPr lang="ru-RU"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66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3948923" y="390146"/>
            <a:ext cx="4642809" cy="613245"/>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Ожидаемые результаты</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109525675"/>
              </p:ext>
            </p:extLst>
          </p:nvPr>
        </p:nvGraphicFramePr>
        <p:xfrm>
          <a:off x="693772" y="1732416"/>
          <a:ext cx="10762938" cy="4267200"/>
        </p:xfrm>
        <a:graphic>
          <a:graphicData uri="http://schemas.openxmlformats.org/drawingml/2006/table">
            <a:tbl>
              <a:tblPr firstRow="1" firstCol="1" bandRow="1"/>
              <a:tblGrid>
                <a:gridCol w="5251554">
                  <a:extLst>
                    <a:ext uri="{9D8B030D-6E8A-4147-A177-3AD203B41FA5}">
                      <a16:colId xmlns:a16="http://schemas.microsoft.com/office/drawing/2014/main" val="4052486268"/>
                    </a:ext>
                  </a:extLst>
                </a:gridCol>
                <a:gridCol w="5511384">
                  <a:extLst>
                    <a:ext uri="{9D8B030D-6E8A-4147-A177-3AD203B41FA5}">
                      <a16:colId xmlns:a16="http://schemas.microsoft.com/office/drawing/2014/main" val="2122218944"/>
                    </a:ext>
                  </a:extLst>
                </a:gridCol>
              </a:tblGrid>
              <a:tr h="1615039">
                <a:tc>
                  <a:txBody>
                    <a:bodyPr/>
                    <a:lstStyle/>
                    <a:p>
                      <a:pPr marL="457200" algn="l">
                        <a:lnSpc>
                          <a:spcPct val="100000"/>
                        </a:lnSpc>
                        <a:spcAft>
                          <a:spcPts val="0"/>
                        </a:spcAft>
                      </a:pPr>
                      <a:r>
                        <a:rPr lang="ru-RU" sz="2400" b="0" dirty="0" smtClean="0">
                          <a:effectLst/>
                          <a:latin typeface="Times New Roman" pitchFamily="18" charset="0"/>
                          <a:ea typeface="Calibri" panose="020F0502020204030204" pitchFamily="34" charset="0"/>
                          <a:cs typeface="Times New Roman" pitchFamily="18" charset="0"/>
                        </a:rPr>
                        <a:t>Сформирована </a:t>
                      </a:r>
                      <a:r>
                        <a:rPr lang="ru-RU" sz="2400" b="0" dirty="0" err="1" smtClean="0">
                          <a:effectLst/>
                          <a:latin typeface="Times New Roman" pitchFamily="18" charset="0"/>
                          <a:ea typeface="Calibri" panose="020F0502020204030204" pitchFamily="34" charset="0"/>
                          <a:cs typeface="Times New Roman" pitchFamily="18" charset="0"/>
                        </a:rPr>
                        <a:t>внутришкольная</a:t>
                      </a:r>
                      <a:r>
                        <a:rPr lang="ru-RU" sz="2400" b="0" dirty="0" smtClean="0">
                          <a:effectLst/>
                          <a:latin typeface="Times New Roman" pitchFamily="18" charset="0"/>
                          <a:ea typeface="Calibri" panose="020F0502020204030204" pitchFamily="34" charset="0"/>
                          <a:cs typeface="Times New Roman" pitchFamily="18" charset="0"/>
                        </a:rPr>
                        <a:t> система повышения квалификации</a:t>
                      </a:r>
                    </a:p>
                    <a:p>
                      <a:pPr marL="457200" algn="l">
                        <a:lnSpc>
                          <a:spcPct val="100000"/>
                        </a:lnSpc>
                        <a:spcAft>
                          <a:spcPts val="0"/>
                        </a:spcAft>
                      </a:pPr>
                      <a:r>
                        <a:rPr lang="ru-RU" sz="2400" b="0" dirty="0" smtClean="0">
                          <a:effectLst/>
                          <a:latin typeface="Times New Roman" pitchFamily="18" charset="0"/>
                          <a:ea typeface="Calibri" panose="020F0502020204030204" pitchFamily="34" charset="0"/>
                          <a:cs typeface="Times New Roman" pitchFamily="18" charset="0"/>
                        </a:rPr>
                        <a:t>Работает модель по сопровождению ИОМ педагогов</a:t>
                      </a:r>
                      <a:endParaRPr lang="ru-RU" sz="2400" b="0" dirty="0">
                        <a:effectLst/>
                        <a:latin typeface="Times New Roman" pitchFamily="18" charset="0"/>
                        <a:ea typeface="Calibri" panose="020F0502020204030204" pitchFamily="34"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0" indent="-285750" algn="l">
                        <a:lnSpc>
                          <a:spcPct val="100000"/>
                        </a:lnSpc>
                        <a:spcAft>
                          <a:spcPts val="0"/>
                        </a:spcAft>
                        <a:buFontTx/>
                        <a:buChar char="-"/>
                      </a:pPr>
                      <a:r>
                        <a:rPr lang="ru-RU" sz="2000" dirty="0" smtClean="0">
                          <a:effectLst/>
                          <a:latin typeface="Times New Roman" pitchFamily="18" charset="0"/>
                          <a:ea typeface="Calibri" panose="020F0502020204030204" pitchFamily="34" charset="0"/>
                          <a:cs typeface="Times New Roman" pitchFamily="18" charset="0"/>
                        </a:rPr>
                        <a:t>Понимание</a:t>
                      </a:r>
                      <a:r>
                        <a:rPr lang="ru-RU" sz="2000" baseline="0" dirty="0" smtClean="0">
                          <a:effectLst/>
                          <a:latin typeface="Times New Roman" pitchFamily="18" charset="0"/>
                          <a:ea typeface="Calibri" panose="020F0502020204030204" pitchFamily="34" charset="0"/>
                          <a:cs typeface="Times New Roman" pitchFamily="18" charset="0"/>
                        </a:rPr>
                        <a:t> смысла собственной педагогической деятельности</a:t>
                      </a:r>
                    </a:p>
                    <a:p>
                      <a:pPr marL="742950" indent="-285750" algn="l">
                        <a:lnSpc>
                          <a:spcPct val="100000"/>
                        </a:lnSpc>
                        <a:spcAft>
                          <a:spcPts val="0"/>
                        </a:spcAft>
                        <a:buFontTx/>
                        <a:buChar char="-"/>
                      </a:pPr>
                      <a:r>
                        <a:rPr lang="ru-RU" sz="2000" baseline="0" dirty="0" smtClean="0">
                          <a:effectLst/>
                          <a:latin typeface="Times New Roman" pitchFamily="18" charset="0"/>
                          <a:ea typeface="Calibri" panose="020F0502020204030204" pitchFamily="34" charset="0"/>
                          <a:cs typeface="Times New Roman" pitchFamily="18" charset="0"/>
                        </a:rPr>
                        <a:t>Увеличение практической составляющей по итогам КПК </a:t>
                      </a:r>
                    </a:p>
                    <a:p>
                      <a:pPr marL="742950" indent="-285750" algn="l">
                        <a:lnSpc>
                          <a:spcPct val="100000"/>
                        </a:lnSpc>
                        <a:spcAft>
                          <a:spcPts val="0"/>
                        </a:spcAft>
                        <a:buFontTx/>
                        <a:buChar char="-"/>
                      </a:pPr>
                      <a:r>
                        <a:rPr lang="ru-RU" sz="2000" baseline="0" dirty="0" smtClean="0">
                          <a:effectLst/>
                          <a:latin typeface="Times New Roman" pitchFamily="18" charset="0"/>
                          <a:ea typeface="Calibri" panose="020F0502020204030204" pitchFamily="34" charset="0"/>
                          <a:cs typeface="Times New Roman" pitchFamily="18" charset="0"/>
                        </a:rPr>
                        <a:t>Выход на проектные идеи</a:t>
                      </a:r>
                    </a:p>
                    <a:p>
                      <a:pPr marL="742950" indent="-285750" algn="l">
                        <a:lnSpc>
                          <a:spcPct val="100000"/>
                        </a:lnSpc>
                        <a:spcAft>
                          <a:spcPts val="0"/>
                        </a:spcAft>
                        <a:buFontTx/>
                        <a:buChar char="-"/>
                      </a:pPr>
                      <a:r>
                        <a:rPr lang="ru-RU" sz="2000" baseline="0" dirty="0" smtClean="0">
                          <a:effectLst/>
                          <a:latin typeface="Times New Roman" pitchFamily="18" charset="0"/>
                          <a:ea typeface="Calibri" panose="020F0502020204030204" pitchFamily="34" charset="0"/>
                          <a:cs typeface="Times New Roman" pitchFamily="18" charset="0"/>
                        </a:rPr>
                        <a:t>Повышение предметной и методической компетентности педагогов</a:t>
                      </a:r>
                    </a:p>
                    <a:p>
                      <a:pPr marL="742950" indent="-285750" algn="l">
                        <a:lnSpc>
                          <a:spcPct val="100000"/>
                        </a:lnSpc>
                        <a:spcAft>
                          <a:spcPts val="0"/>
                        </a:spcAft>
                        <a:buFontTx/>
                        <a:buChar char="-"/>
                      </a:pPr>
                      <a:r>
                        <a:rPr lang="ru-RU" sz="2000" baseline="0" dirty="0" smtClean="0">
                          <a:effectLst/>
                          <a:latin typeface="Times New Roman" pitchFamily="18" charset="0"/>
                          <a:ea typeface="Calibri" panose="020F0502020204030204" pitchFamily="34" charset="0"/>
                          <a:cs typeface="Times New Roman" pitchFamily="18" charset="0"/>
                        </a:rPr>
                        <a:t>Развитие </a:t>
                      </a:r>
                      <a:r>
                        <a:rPr lang="en-US" sz="2000" baseline="0" dirty="0" smtClean="0">
                          <a:effectLst/>
                          <a:latin typeface="Times New Roman" pitchFamily="18" charset="0"/>
                          <a:ea typeface="Calibri" panose="020F0502020204030204" pitchFamily="34" charset="0"/>
                          <a:cs typeface="Times New Roman" pitchFamily="18" charset="0"/>
                        </a:rPr>
                        <a:t>soft-self </a:t>
                      </a:r>
                      <a:r>
                        <a:rPr lang="ru-RU" sz="2000" baseline="0" dirty="0" smtClean="0">
                          <a:effectLst/>
                          <a:latin typeface="Times New Roman" pitchFamily="18" charset="0"/>
                          <a:ea typeface="Calibri" panose="020F0502020204030204" pitchFamily="34" charset="0"/>
                          <a:cs typeface="Times New Roman" pitchFamily="18" charset="0"/>
                        </a:rPr>
                        <a:t>компетенций педагогов (планирование, целеполагание, </a:t>
                      </a:r>
                      <a:r>
                        <a:rPr lang="ru-RU" sz="2000" baseline="0" dirty="0" err="1" smtClean="0">
                          <a:effectLst/>
                          <a:latin typeface="Times New Roman" pitchFamily="18" charset="0"/>
                          <a:ea typeface="Calibri" panose="020F0502020204030204" pitchFamily="34" charset="0"/>
                          <a:cs typeface="Times New Roman" pitchFamily="18" charset="0"/>
                        </a:rPr>
                        <a:t>самопределение</a:t>
                      </a:r>
                      <a:r>
                        <a:rPr lang="ru-RU" sz="2000" baseline="0" dirty="0" smtClean="0">
                          <a:effectLst/>
                          <a:latin typeface="Times New Roman" pitchFamily="18" charset="0"/>
                          <a:ea typeface="Calibri" panose="020F0502020204030204" pitchFamily="34" charset="0"/>
                          <a:cs typeface="Times New Roman" pitchFamily="18" charset="0"/>
                        </a:rPr>
                        <a:t>, самоорганизация, самообразование)</a:t>
                      </a:r>
                    </a:p>
                    <a:p>
                      <a:pPr marL="742950" indent="-285750" algn="l">
                        <a:lnSpc>
                          <a:spcPct val="100000"/>
                        </a:lnSpc>
                        <a:spcAft>
                          <a:spcPts val="0"/>
                        </a:spcAft>
                        <a:buFontTx/>
                        <a:buChar char="-"/>
                      </a:pPr>
                      <a:r>
                        <a:rPr lang="ru-RU" sz="2000" baseline="0" dirty="0" smtClean="0">
                          <a:effectLst/>
                          <a:latin typeface="Times New Roman" pitchFamily="18" charset="0"/>
                          <a:ea typeface="Calibri" panose="020F0502020204030204" pitchFamily="34" charset="0"/>
                          <a:cs typeface="Times New Roman" pitchFamily="18" charset="0"/>
                        </a:rPr>
                        <a:t>Повышение категории педагогов</a:t>
                      </a:r>
                    </a:p>
                    <a:p>
                      <a:pPr marL="742950" indent="-285750" algn="l">
                        <a:lnSpc>
                          <a:spcPct val="100000"/>
                        </a:lnSpc>
                        <a:spcAft>
                          <a:spcPts val="0"/>
                        </a:spcAft>
                        <a:buFontTx/>
                        <a:buChar char="-"/>
                      </a:pPr>
                      <a:r>
                        <a:rPr lang="ru-RU" sz="2000" baseline="0" dirty="0" smtClean="0">
                          <a:effectLst/>
                          <a:latin typeface="Times New Roman" pitchFamily="18" charset="0"/>
                          <a:ea typeface="Calibri" panose="020F0502020204030204" pitchFamily="34" charset="0"/>
                          <a:cs typeface="Times New Roman" pitchFamily="18" charset="0"/>
                        </a:rPr>
                        <a:t>Доля педагогов, транслирующих собственный педагогический опыт</a:t>
                      </a:r>
                      <a:endParaRPr lang="ru-RU" sz="2000" dirty="0" smtClean="0">
                        <a:effectLst/>
                        <a:latin typeface="Times New Roman" pitchFamily="18" charset="0"/>
                        <a:ea typeface="Calibri" panose="020F0502020204030204" pitchFamily="34"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7180837"/>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4228084026"/>
              </p:ext>
            </p:extLst>
          </p:nvPr>
        </p:nvGraphicFramePr>
        <p:xfrm>
          <a:off x="673014" y="1336176"/>
          <a:ext cx="10804455" cy="396240"/>
        </p:xfrm>
        <a:graphic>
          <a:graphicData uri="http://schemas.openxmlformats.org/drawingml/2006/table">
            <a:tbl>
              <a:tblPr firstRow="1" bandRow="1">
                <a:tableStyleId>{5C22544A-7EE6-4342-B048-85BDC9FD1C3A}</a:tableStyleId>
              </a:tblPr>
              <a:tblGrid>
                <a:gridCol w="5278081">
                  <a:extLst>
                    <a:ext uri="{9D8B030D-6E8A-4147-A177-3AD203B41FA5}">
                      <a16:colId xmlns:a16="http://schemas.microsoft.com/office/drawing/2014/main" val="1442271646"/>
                    </a:ext>
                  </a:extLst>
                </a:gridCol>
                <a:gridCol w="5526374">
                  <a:extLst>
                    <a:ext uri="{9D8B030D-6E8A-4147-A177-3AD203B41FA5}">
                      <a16:colId xmlns:a16="http://schemas.microsoft.com/office/drawing/2014/main" val="3274397021"/>
                    </a:ext>
                  </a:extLst>
                </a:gridCol>
              </a:tblGrid>
              <a:tr h="370840">
                <a:tc>
                  <a:txBody>
                    <a:bodyPr/>
                    <a:lstStyle/>
                    <a:p>
                      <a:pPr algn="ctr"/>
                      <a:r>
                        <a:rPr lang="ru-RU" sz="2000" dirty="0" smtClean="0">
                          <a:latin typeface="Times New Roman" panose="02020603050405020304" pitchFamily="18" charset="0"/>
                          <a:cs typeface="Times New Roman" panose="02020603050405020304" pitchFamily="18" charset="0"/>
                        </a:rPr>
                        <a:t>Изменения в школе</a:t>
                      </a:r>
                      <a:endParaRPr lang="ru-RU" sz="2000" dirty="0">
                        <a:latin typeface="Times New Roman" panose="02020603050405020304" pitchFamily="18" charset="0"/>
                        <a:cs typeface="Times New Roman" panose="02020603050405020304" pitchFamily="18" charset="0"/>
                      </a:endParaRPr>
                    </a:p>
                  </a:txBody>
                  <a:tcPr/>
                </a:tc>
                <a:tc>
                  <a:txBody>
                    <a:bodyPr/>
                    <a:lstStyle/>
                    <a:p>
                      <a:pPr algn="ctr"/>
                      <a:r>
                        <a:rPr lang="ru-RU" sz="2000" dirty="0" smtClean="0">
                          <a:latin typeface="Times New Roman" panose="02020603050405020304" pitchFamily="18" charset="0"/>
                          <a:cs typeface="Times New Roman" panose="02020603050405020304" pitchFamily="18" charset="0"/>
                        </a:rPr>
                        <a:t>Изменения</a:t>
                      </a:r>
                      <a:r>
                        <a:rPr lang="ru-RU" sz="2000" baseline="0" dirty="0" smtClean="0">
                          <a:latin typeface="Times New Roman" panose="02020603050405020304" pitchFamily="18" charset="0"/>
                          <a:cs typeface="Times New Roman" panose="02020603050405020304" pitchFamily="18" charset="0"/>
                        </a:rPr>
                        <a:t> в педагогах</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45269823"/>
                  </a:ext>
                </a:extLst>
              </a:tr>
            </a:tbl>
          </a:graphicData>
        </a:graphic>
      </p:graphicFrame>
    </p:spTree>
    <p:extLst>
      <p:ext uri="{BB962C8B-B14F-4D97-AF65-F5344CB8AC3E}">
        <p14:creationId xmlns:p14="http://schemas.microsoft.com/office/powerpoint/2010/main" val="3679892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5174085" y="135586"/>
            <a:ext cx="1598964" cy="613245"/>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Модель</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9" name="Схема 8"/>
          <p:cNvGraphicFramePr/>
          <p:nvPr>
            <p:extLst>
              <p:ext uri="{D42A27DB-BD31-4B8C-83A1-F6EECF244321}">
                <p14:modId xmlns:p14="http://schemas.microsoft.com/office/powerpoint/2010/main" val="2094093147"/>
              </p:ext>
            </p:extLst>
          </p:nvPr>
        </p:nvGraphicFramePr>
        <p:xfrm>
          <a:off x="2331803" y="1033097"/>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77468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stretch>
            <a:fillRect/>
          </a:stretch>
        </p:blipFill>
        <p:spPr>
          <a:xfrm>
            <a:off x="0" y="0"/>
            <a:ext cx="12192000" cy="6858000"/>
          </a:xfrm>
          <a:prstGeom prst="rect">
            <a:avLst/>
          </a:prstGeom>
        </p:spPr>
      </p:pic>
      <p:pic>
        <p:nvPicPr>
          <p:cNvPr id="5" name="Рисунок 4" descr="1"/>
          <p:cNvPicPr/>
          <p:nvPr/>
        </p:nvPicPr>
        <p:blipFill>
          <a:blip r:embed="rId3" cstate="print">
            <a:extLst>
              <a:ext uri="{28A0092B-C50C-407E-A947-70E740481C1C}">
                <a14:useLocalDpi xmlns:a14="http://schemas.microsoft.com/office/drawing/2010/main" val="0"/>
              </a:ext>
            </a:extLst>
          </a:blip>
          <a:srcRect b="16086"/>
          <a:stretch>
            <a:fillRect/>
          </a:stretch>
        </p:blipFill>
        <p:spPr bwMode="auto">
          <a:xfrm>
            <a:off x="153721" y="-1"/>
            <a:ext cx="2499537" cy="884421"/>
          </a:xfrm>
          <a:prstGeom prst="rect">
            <a:avLst/>
          </a:prstGeom>
          <a:noFill/>
          <a:ln>
            <a:noFill/>
          </a:ln>
          <a:effectLst/>
        </p:spPr>
      </p:pic>
      <p:sp>
        <p:nvSpPr>
          <p:cNvPr id="6" name="Прямоугольник 5"/>
          <p:cNvSpPr/>
          <p:nvPr/>
        </p:nvSpPr>
        <p:spPr>
          <a:xfrm>
            <a:off x="3040633" y="18672"/>
            <a:ext cx="8138575" cy="658642"/>
          </a:xfrm>
          <a:prstGeom prst="rect">
            <a:avLst/>
          </a:prstGeom>
        </p:spPr>
        <p:txBody>
          <a:bodyPr wrap="none">
            <a:spAutoFit/>
          </a:bodyPr>
          <a:lstStyle/>
          <a:p>
            <a:pPr lvl="0">
              <a:lnSpc>
                <a:spcPct val="115000"/>
              </a:lnSpc>
              <a:spcAft>
                <a:spcPts val="1000"/>
              </a:spcAft>
            </a:pPr>
            <a:r>
              <a:rPr lang="ru-RU" sz="3200" b="1" dirty="0" smtClean="0">
                <a:latin typeface="Times New Roman" panose="02020603050405020304" pitchFamily="18" charset="0"/>
                <a:ea typeface="Calibri" panose="020F0502020204030204" pitchFamily="34" charset="0"/>
                <a:cs typeface="Times New Roman" panose="02020603050405020304" pitchFamily="18" charset="0"/>
              </a:rPr>
              <a:t>Описание </a:t>
            </a:r>
            <a:r>
              <a:rPr lang="ru-RU" sz="3200" b="1" dirty="0">
                <a:latin typeface="Times New Roman" panose="02020603050405020304" pitchFamily="18" charset="0"/>
                <a:ea typeface="Calibri" panose="020F0502020204030204" pitchFamily="34" charset="0"/>
                <a:cs typeface="Times New Roman" panose="02020603050405020304" pitchFamily="18" charset="0"/>
              </a:rPr>
              <a:t>основных мероприятий проекта</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9" name="Таблица 8"/>
          <p:cNvGraphicFramePr>
            <a:graphicFrameLocks noGrp="1"/>
          </p:cNvGraphicFramePr>
          <p:nvPr>
            <p:extLst/>
          </p:nvPr>
        </p:nvGraphicFramePr>
        <p:xfrm>
          <a:off x="729521" y="782073"/>
          <a:ext cx="10732958" cy="6171704"/>
        </p:xfrm>
        <a:graphic>
          <a:graphicData uri="http://schemas.openxmlformats.org/drawingml/2006/table">
            <a:tbl>
              <a:tblPr bandRow="1">
                <a:tableStyleId>{5C22544A-7EE6-4342-B048-85BDC9FD1C3A}</a:tableStyleId>
              </a:tblPr>
              <a:tblGrid>
                <a:gridCol w="4995924">
                  <a:extLst>
                    <a:ext uri="{9D8B030D-6E8A-4147-A177-3AD203B41FA5}">
                      <a16:colId xmlns:a16="http://schemas.microsoft.com/office/drawing/2014/main" val="3223625255"/>
                    </a:ext>
                  </a:extLst>
                </a:gridCol>
                <a:gridCol w="1449102">
                  <a:extLst>
                    <a:ext uri="{9D8B030D-6E8A-4147-A177-3AD203B41FA5}">
                      <a16:colId xmlns:a16="http://schemas.microsoft.com/office/drawing/2014/main" val="2208663883"/>
                    </a:ext>
                  </a:extLst>
                </a:gridCol>
                <a:gridCol w="2318111">
                  <a:extLst>
                    <a:ext uri="{9D8B030D-6E8A-4147-A177-3AD203B41FA5}">
                      <a16:colId xmlns:a16="http://schemas.microsoft.com/office/drawing/2014/main" val="1007675240"/>
                    </a:ext>
                  </a:extLst>
                </a:gridCol>
                <a:gridCol w="1969821">
                  <a:extLst>
                    <a:ext uri="{9D8B030D-6E8A-4147-A177-3AD203B41FA5}">
                      <a16:colId xmlns:a16="http://schemas.microsoft.com/office/drawing/2014/main" val="2929450966"/>
                    </a:ext>
                  </a:extLst>
                </a:gridCol>
              </a:tblGrid>
              <a:tr h="306663">
                <a:tc gridSpan="4">
                  <a:txBody>
                    <a:bodyPr/>
                    <a:lstStyle/>
                    <a:p>
                      <a:pPr algn="ctr">
                        <a:lnSpc>
                          <a:spcPct val="115000"/>
                        </a:lnSpc>
                        <a:spcAft>
                          <a:spcPts val="0"/>
                        </a:spcAft>
                      </a:pPr>
                      <a:r>
                        <a:rPr lang="ru-RU" sz="1800" b="1" dirty="0">
                          <a:effectLst/>
                          <a:latin typeface="Times New Roman" panose="02020603050405020304" pitchFamily="18" charset="0"/>
                          <a:cs typeface="Times New Roman" panose="02020603050405020304" pitchFamily="18" charset="0"/>
                        </a:rPr>
                        <a:t>Подготовительный этап октябрь 2021 - июнь 2022</a:t>
                      </a:r>
                      <a:endParaRPr lang="ru-RU"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902984607"/>
                  </a:ext>
                </a:extLst>
              </a:tr>
              <a:tr h="272589">
                <a:tc>
                  <a:txBody>
                    <a:bodyPr/>
                    <a:lstStyle/>
                    <a:p>
                      <a:pPr algn="ctr">
                        <a:lnSpc>
                          <a:spcPct val="115000"/>
                        </a:lnSpc>
                        <a:spcAft>
                          <a:spcPts val="0"/>
                        </a:spcAft>
                      </a:pPr>
                      <a:r>
                        <a:rPr lang="ru-RU" sz="1600" b="1" dirty="0" smtClean="0">
                          <a:effectLst/>
                          <a:latin typeface="Times New Roman" panose="02020603050405020304" pitchFamily="18" charset="0"/>
                          <a:cs typeface="Times New Roman" panose="02020603050405020304" pitchFamily="18" charset="0"/>
                        </a:rPr>
                        <a:t>Мероприятия  </a:t>
                      </a: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gn="ctr">
                        <a:lnSpc>
                          <a:spcPct val="115000"/>
                        </a:lnSpc>
                        <a:spcAft>
                          <a:spcPts val="0"/>
                        </a:spcAft>
                      </a:pPr>
                      <a:r>
                        <a:rPr lang="ru-RU" sz="1600" b="1" dirty="0" smtClean="0">
                          <a:effectLst/>
                          <a:latin typeface="Times New Roman" panose="02020603050405020304" pitchFamily="18" charset="0"/>
                          <a:cs typeface="Times New Roman" panose="02020603050405020304" pitchFamily="18" charset="0"/>
                        </a:rPr>
                        <a:t>Сроки  </a:t>
                      </a: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gn="ctr">
                        <a:lnSpc>
                          <a:spcPct val="115000"/>
                        </a:lnSpc>
                        <a:spcAft>
                          <a:spcPts val="0"/>
                        </a:spcAft>
                      </a:pPr>
                      <a:r>
                        <a:rPr lang="ru-RU" sz="1600" b="1" dirty="0" smtClean="0">
                          <a:effectLst/>
                          <a:latin typeface="Times New Roman" panose="02020603050405020304" pitchFamily="18" charset="0"/>
                          <a:cs typeface="Times New Roman" panose="02020603050405020304" pitchFamily="18" charset="0"/>
                        </a:rPr>
                        <a:t>Ответственные </a:t>
                      </a: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gn="ctr">
                        <a:lnSpc>
                          <a:spcPct val="115000"/>
                        </a:lnSpc>
                        <a:spcAft>
                          <a:spcPts val="0"/>
                        </a:spcAft>
                      </a:pPr>
                      <a:r>
                        <a:rPr lang="ru-RU" sz="1600" b="1" dirty="0" smtClean="0">
                          <a:effectLst/>
                          <a:latin typeface="Times New Roman" panose="02020603050405020304" pitchFamily="18" charset="0"/>
                          <a:cs typeface="Times New Roman" panose="02020603050405020304" pitchFamily="18" charset="0"/>
                        </a:rPr>
                        <a:t>Результат </a:t>
                      </a: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extLst>
                  <a:ext uri="{0D108BD9-81ED-4DB2-BD59-A6C34878D82A}">
                    <a16:rowId xmlns:a16="http://schemas.microsoft.com/office/drawing/2014/main" val="278811993"/>
                  </a:ext>
                </a:extLst>
              </a:tr>
              <a:tr h="1090357">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КПК «Управление профессиональным ростом педагога в образовательной организации»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Октябрь 2021</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С.В.Терскова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В.В.Ошмарина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М.Л.Салахеева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Е.М.Чикурова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ИОМ руководителя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extLst>
                  <a:ext uri="{0D108BD9-81ED-4DB2-BD59-A6C34878D82A}">
                    <a16:rowId xmlns:a16="http://schemas.microsoft.com/office/drawing/2014/main" val="494129808"/>
                  </a:ext>
                </a:extLst>
              </a:tr>
              <a:tr h="816891">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КПК “Проектирование индивидуального маршрута педагога в информационно-образовательном пространстве края”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Октябрь 2021</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Педагоги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Сертификаты</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extLst>
                  <a:ext uri="{0D108BD9-81ED-4DB2-BD59-A6C34878D82A}">
                    <a16:rowId xmlns:a16="http://schemas.microsoft.com/office/drawing/2014/main" val="3555359256"/>
                  </a:ext>
                </a:extLst>
              </a:tr>
              <a:tr h="923886">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Разработка и проведение методических семинаров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январь - июнь 2022</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В.В.Ошмарина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М.Л.Салахеева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Разработки семинаров, ссылки на материалы</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extLst>
                  <a:ext uri="{0D108BD9-81ED-4DB2-BD59-A6C34878D82A}">
                    <a16:rowId xmlns:a16="http://schemas.microsoft.com/office/drawing/2014/main" val="1822006097"/>
                  </a:ext>
                </a:extLst>
              </a:tr>
              <a:tr h="817768">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Разработка критериев ИОМ</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январь - февраль 2022</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В.В.Ошмарина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М.Л.Салахеева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Шаблон ИОМ</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extLst>
                  <a:ext uri="{0D108BD9-81ED-4DB2-BD59-A6C34878D82A}">
                    <a16:rowId xmlns:a16="http://schemas.microsoft.com/office/drawing/2014/main" val="658838903"/>
                  </a:ext>
                </a:extLst>
              </a:tr>
              <a:tr h="1154859">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Взаимная экспертиза ИОМ на школьных методических </a:t>
                      </a:r>
                      <a:r>
                        <a:rPr lang="ru-RU" sz="1600" dirty="0" smtClean="0">
                          <a:effectLst/>
                          <a:latin typeface="Times New Roman" panose="02020603050405020304" pitchFamily="18" charset="0"/>
                          <a:cs typeface="Times New Roman" panose="02020603050405020304" pitchFamily="18" charset="0"/>
                        </a:rPr>
                        <a:t>объединениях, </a:t>
                      </a:r>
                      <a:r>
                        <a:rPr lang="ru-RU" sz="1600" dirty="0" err="1" smtClean="0">
                          <a:effectLst/>
                          <a:latin typeface="Times New Roman" panose="02020603050405020304" pitchFamily="18" charset="0"/>
                          <a:cs typeface="Times New Roman" panose="02020603050405020304" pitchFamily="18" charset="0"/>
                        </a:rPr>
                        <a:t>мастермайнд</a:t>
                      </a:r>
                      <a:r>
                        <a:rPr lang="ru-RU" sz="1600" dirty="0" smtClean="0">
                          <a:effectLst/>
                          <a:latin typeface="Times New Roman" panose="02020603050405020304" pitchFamily="18" charset="0"/>
                          <a:cs typeface="Times New Roman" panose="02020603050405020304" pitchFamily="18" charset="0"/>
                        </a:rPr>
                        <a:t>,</a:t>
                      </a:r>
                      <a:r>
                        <a:rPr lang="ru-RU" sz="1600" baseline="0" dirty="0" smtClean="0">
                          <a:effectLst/>
                          <a:latin typeface="Times New Roman" panose="02020603050405020304" pitchFamily="18" charset="0"/>
                          <a:cs typeface="Times New Roman" panose="02020603050405020304" pitchFamily="18" charset="0"/>
                        </a:rPr>
                        <a:t> онлайн </a:t>
                      </a:r>
                      <a:r>
                        <a:rPr lang="ru-RU" sz="1600" baseline="0" dirty="0" err="1" smtClean="0">
                          <a:effectLst/>
                          <a:latin typeface="Times New Roman" panose="02020603050405020304" pitchFamily="18" charset="0"/>
                          <a:cs typeface="Times New Roman" panose="02020603050405020304" pitchFamily="18" charset="0"/>
                        </a:rPr>
                        <a:t>тьюторские</a:t>
                      </a:r>
                      <a:r>
                        <a:rPr lang="ru-RU" sz="1600" baseline="0" dirty="0" smtClean="0">
                          <a:effectLst/>
                          <a:latin typeface="Times New Roman" panose="02020603050405020304" pitchFamily="18" charset="0"/>
                          <a:cs typeface="Times New Roman" panose="02020603050405020304" pitchFamily="18" charset="0"/>
                        </a:rPr>
                        <a:t> консультации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январь - июнь 2022</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В.В.Ошмарина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err="1">
                          <a:effectLst/>
                          <a:latin typeface="Times New Roman" panose="02020603050405020304" pitchFamily="18" charset="0"/>
                          <a:cs typeface="Times New Roman" panose="02020603050405020304" pitchFamily="18" charset="0"/>
                        </a:rPr>
                        <a:t>М.Л.Салахеева</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Руководители ШМО</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Протоколы ШМО, ссылки на ИОМ педагогов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solidFill>
                      <a:srgbClr val="D1EDF1"/>
                    </a:solidFill>
                  </a:tcPr>
                </a:tc>
                <a:extLst>
                  <a:ext uri="{0D108BD9-81ED-4DB2-BD59-A6C34878D82A}">
                    <a16:rowId xmlns:a16="http://schemas.microsoft.com/office/drawing/2014/main" val="3401885698"/>
                  </a:ext>
                </a:extLst>
              </a:tr>
              <a:tr h="692915">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Презентация ИОМ на неделе молодого педагога</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Апрель 2022</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В.В.Ошмарина</a:t>
                      </a:r>
                      <a:endParaRPr lang="ru-RU" sz="1400">
                        <a:effectLst/>
                        <a:latin typeface="Times New Roman" panose="02020603050405020304" pitchFamily="18" charset="0"/>
                        <a:cs typeface="Times New Roman" panose="02020603050405020304" pitchFamily="18" charset="0"/>
                      </a:endParaRPr>
                    </a:p>
                    <a:p>
                      <a:pPr>
                        <a:lnSpc>
                          <a:spcPct val="115000"/>
                        </a:lnSpc>
                        <a:spcAft>
                          <a:spcPts val="0"/>
                        </a:spcAft>
                      </a:pPr>
                      <a:r>
                        <a:rPr lang="ru-RU" sz="1600">
                          <a:effectLst/>
                          <a:latin typeface="Times New Roman" panose="02020603050405020304" pitchFamily="18" charset="0"/>
                          <a:cs typeface="Times New Roman" panose="02020603050405020304" pitchFamily="18" charset="0"/>
                        </a:rPr>
                        <a:t>М.Л.Салахеева</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ИОМ молодого педагога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757" marR="56757" marT="0" marB="0"/>
                </a:tc>
                <a:extLst>
                  <a:ext uri="{0D108BD9-81ED-4DB2-BD59-A6C34878D82A}">
                    <a16:rowId xmlns:a16="http://schemas.microsoft.com/office/drawing/2014/main" val="3443023791"/>
                  </a:ext>
                </a:extLst>
              </a:tr>
            </a:tbl>
          </a:graphicData>
        </a:graphic>
      </p:graphicFrame>
    </p:spTree>
    <p:extLst>
      <p:ext uri="{BB962C8B-B14F-4D97-AF65-F5344CB8AC3E}">
        <p14:creationId xmlns:p14="http://schemas.microsoft.com/office/powerpoint/2010/main" val="1247690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635</TotalTime>
  <Words>714</Words>
  <Application>Microsoft Office PowerPoint</Application>
  <PresentationFormat>Широкоэкранный</PresentationFormat>
  <Paragraphs>152</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Ученик</dc:creator>
  <cp:lastModifiedBy>user</cp:lastModifiedBy>
  <cp:revision>63</cp:revision>
  <dcterms:created xsi:type="dcterms:W3CDTF">2022-08-18T15:36:59Z</dcterms:created>
  <dcterms:modified xsi:type="dcterms:W3CDTF">2023-11-13T08:29:53Z</dcterms:modified>
</cp:coreProperties>
</file>